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0" r:id="rId2"/>
  </p:sldMasterIdLst>
  <p:notesMasterIdLst>
    <p:notesMasterId r:id="rId14"/>
  </p:notesMasterIdLst>
  <p:handoutMasterIdLst>
    <p:handoutMasterId r:id="rId15"/>
  </p:handoutMasterIdLst>
  <p:sldIdLst>
    <p:sldId id="307" r:id="rId3"/>
    <p:sldId id="400" r:id="rId4"/>
    <p:sldId id="401" r:id="rId5"/>
    <p:sldId id="339" r:id="rId6"/>
    <p:sldId id="406" r:id="rId7"/>
    <p:sldId id="404" r:id="rId8"/>
    <p:sldId id="358" r:id="rId9"/>
    <p:sldId id="402" r:id="rId10"/>
    <p:sldId id="362" r:id="rId11"/>
    <p:sldId id="405" r:id="rId12"/>
    <p:sldId id="366" r:id="rId13"/>
  </p:sldIdLst>
  <p:sldSz cx="10688638" cy="7562850"/>
  <p:notesSz cx="6794500" cy="9931400"/>
  <p:defaultTex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9900"/>
    <a:srgbClr val="2B7934"/>
    <a:srgbClr val="708E31"/>
    <a:srgbClr val="1C901C"/>
    <a:srgbClr val="CCFFCC"/>
    <a:srgbClr val="EDF6F9"/>
    <a:srgbClr val="3EB04C"/>
    <a:srgbClr val="CCECFF"/>
    <a:srgbClr val="CCFF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81998" autoAdjust="0"/>
  </p:normalViewPr>
  <p:slideViewPr>
    <p:cSldViewPr snapToGrid="0" snapToObjects="1">
      <p:cViewPr>
        <p:scale>
          <a:sx n="70" d="100"/>
          <a:sy n="70" d="100"/>
        </p:scale>
        <p:origin x="-1830" y="-396"/>
      </p:cViewPr>
      <p:guideLst>
        <p:guide orient="horz" pos="2382"/>
        <p:guide pos="33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4283" cy="496570"/>
          </a:xfrm>
          <a:prstGeom prst="rect">
            <a:avLst/>
          </a:prstGeom>
        </p:spPr>
        <p:txBody>
          <a:bodyPr vert="horz" lIns="93109" tIns="46555" rIns="93109" bIns="46555" rtlCol="0"/>
          <a:lstStyle>
            <a:lvl1pPr algn="l">
              <a:defRPr sz="1200"/>
            </a:lvl1pPr>
          </a:lstStyle>
          <a:p>
            <a:endParaRPr lang="sl-SI"/>
          </a:p>
        </p:txBody>
      </p:sp>
      <p:sp>
        <p:nvSpPr>
          <p:cNvPr id="3" name="Ograda datuma 2"/>
          <p:cNvSpPr>
            <a:spLocks noGrp="1"/>
          </p:cNvSpPr>
          <p:nvPr>
            <p:ph type="dt" sz="quarter" idx="1"/>
          </p:nvPr>
        </p:nvSpPr>
        <p:spPr>
          <a:xfrm>
            <a:off x="3848646" y="0"/>
            <a:ext cx="2944283" cy="496570"/>
          </a:xfrm>
          <a:prstGeom prst="rect">
            <a:avLst/>
          </a:prstGeom>
        </p:spPr>
        <p:txBody>
          <a:bodyPr vert="horz" lIns="93109" tIns="46555" rIns="93109" bIns="46555" rtlCol="0"/>
          <a:lstStyle>
            <a:lvl1pPr algn="r">
              <a:defRPr sz="1200"/>
            </a:lvl1pPr>
          </a:lstStyle>
          <a:p>
            <a:fld id="{61E5FB24-D6C3-4137-A368-E1E9D053E6F5}" type="datetimeFigureOut">
              <a:rPr lang="sl-SI" smtClean="0"/>
              <a:pPr/>
              <a:t>19.6.2015</a:t>
            </a:fld>
            <a:endParaRPr lang="sl-SI"/>
          </a:p>
        </p:txBody>
      </p:sp>
      <p:sp>
        <p:nvSpPr>
          <p:cNvPr id="4" name="Ograda noge 3"/>
          <p:cNvSpPr>
            <a:spLocks noGrp="1"/>
          </p:cNvSpPr>
          <p:nvPr>
            <p:ph type="ftr" sz="quarter" idx="2"/>
          </p:nvPr>
        </p:nvSpPr>
        <p:spPr>
          <a:xfrm>
            <a:off x="0" y="9433106"/>
            <a:ext cx="2944283" cy="496570"/>
          </a:xfrm>
          <a:prstGeom prst="rect">
            <a:avLst/>
          </a:prstGeom>
        </p:spPr>
        <p:txBody>
          <a:bodyPr vert="horz" lIns="93109" tIns="46555" rIns="93109" bIns="46555" rtlCol="0" anchor="b"/>
          <a:lstStyle>
            <a:lvl1pPr algn="l">
              <a:defRPr sz="1200"/>
            </a:lvl1pPr>
          </a:lstStyle>
          <a:p>
            <a:endParaRPr lang="sl-SI"/>
          </a:p>
        </p:txBody>
      </p:sp>
      <p:sp>
        <p:nvSpPr>
          <p:cNvPr id="5" name="Ograda številke diapozitiva 4"/>
          <p:cNvSpPr>
            <a:spLocks noGrp="1"/>
          </p:cNvSpPr>
          <p:nvPr>
            <p:ph type="sldNum" sz="quarter" idx="3"/>
          </p:nvPr>
        </p:nvSpPr>
        <p:spPr>
          <a:xfrm>
            <a:off x="3848646" y="9433106"/>
            <a:ext cx="2944283" cy="496570"/>
          </a:xfrm>
          <a:prstGeom prst="rect">
            <a:avLst/>
          </a:prstGeom>
        </p:spPr>
        <p:txBody>
          <a:bodyPr vert="horz" lIns="93109" tIns="46555" rIns="93109" bIns="46555" rtlCol="0" anchor="b"/>
          <a:lstStyle>
            <a:lvl1pPr algn="r">
              <a:defRPr sz="1200"/>
            </a:lvl1pPr>
          </a:lstStyle>
          <a:p>
            <a:fld id="{C462FDB6-B73D-4E4F-A8EB-28A1CE722CA7}" type="slidenum">
              <a:rPr lang="sl-SI" smtClean="0"/>
              <a:pPr/>
              <a:t>‹#›</a:t>
            </a:fld>
            <a:endParaRPr lang="sl-SI"/>
          </a:p>
        </p:txBody>
      </p:sp>
    </p:spTree>
    <p:extLst>
      <p:ext uri="{BB962C8B-B14F-4D97-AF65-F5344CB8AC3E}">
        <p14:creationId xmlns:p14="http://schemas.microsoft.com/office/powerpoint/2010/main" val="1273409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4283" cy="496570"/>
          </a:xfrm>
          <a:prstGeom prst="rect">
            <a:avLst/>
          </a:prstGeom>
        </p:spPr>
        <p:txBody>
          <a:bodyPr vert="horz" lIns="93109" tIns="46555" rIns="93109" bIns="46555" rtlCol="0"/>
          <a:lstStyle>
            <a:lvl1pPr algn="l">
              <a:defRPr sz="1200"/>
            </a:lvl1pPr>
          </a:lstStyle>
          <a:p>
            <a:endParaRPr lang="sl-SI"/>
          </a:p>
        </p:txBody>
      </p:sp>
      <p:sp>
        <p:nvSpPr>
          <p:cNvPr id="3" name="Ograda datuma 2"/>
          <p:cNvSpPr>
            <a:spLocks noGrp="1"/>
          </p:cNvSpPr>
          <p:nvPr>
            <p:ph type="dt" idx="1"/>
          </p:nvPr>
        </p:nvSpPr>
        <p:spPr>
          <a:xfrm>
            <a:off x="3848646" y="0"/>
            <a:ext cx="2944283" cy="496570"/>
          </a:xfrm>
          <a:prstGeom prst="rect">
            <a:avLst/>
          </a:prstGeom>
        </p:spPr>
        <p:txBody>
          <a:bodyPr vert="horz" lIns="93109" tIns="46555" rIns="93109" bIns="46555" rtlCol="0"/>
          <a:lstStyle>
            <a:lvl1pPr algn="r">
              <a:defRPr sz="1200"/>
            </a:lvl1pPr>
          </a:lstStyle>
          <a:p>
            <a:fld id="{F1123CDE-604F-424C-8582-F0E62B5E56FF}" type="datetimeFigureOut">
              <a:rPr lang="sl-SI" smtClean="0"/>
              <a:pPr/>
              <a:t>19.6.2015</a:t>
            </a:fld>
            <a:endParaRPr lang="sl-SI"/>
          </a:p>
        </p:txBody>
      </p:sp>
      <p:sp>
        <p:nvSpPr>
          <p:cNvPr id="4" name="Ograda stranske slike 3"/>
          <p:cNvSpPr>
            <a:spLocks noGrp="1" noRot="1" noChangeAspect="1"/>
          </p:cNvSpPr>
          <p:nvPr>
            <p:ph type="sldImg" idx="2"/>
          </p:nvPr>
        </p:nvSpPr>
        <p:spPr>
          <a:xfrm>
            <a:off x="765175" y="744538"/>
            <a:ext cx="5264150" cy="3724275"/>
          </a:xfrm>
          <a:prstGeom prst="rect">
            <a:avLst/>
          </a:prstGeom>
          <a:noFill/>
          <a:ln w="12700">
            <a:solidFill>
              <a:prstClr val="black"/>
            </a:solidFill>
          </a:ln>
        </p:spPr>
        <p:txBody>
          <a:bodyPr vert="horz" lIns="93109" tIns="46555" rIns="93109" bIns="46555" rtlCol="0" anchor="ctr"/>
          <a:lstStyle/>
          <a:p>
            <a:endParaRPr lang="sl-SI"/>
          </a:p>
        </p:txBody>
      </p:sp>
      <p:sp>
        <p:nvSpPr>
          <p:cNvPr id="5" name="Ograda opomb 4"/>
          <p:cNvSpPr>
            <a:spLocks noGrp="1"/>
          </p:cNvSpPr>
          <p:nvPr>
            <p:ph type="body" sz="quarter" idx="3"/>
          </p:nvPr>
        </p:nvSpPr>
        <p:spPr>
          <a:xfrm>
            <a:off x="679450" y="4717415"/>
            <a:ext cx="5435600" cy="4469130"/>
          </a:xfrm>
          <a:prstGeom prst="rect">
            <a:avLst/>
          </a:prstGeom>
        </p:spPr>
        <p:txBody>
          <a:bodyPr vert="horz" lIns="93109" tIns="46555" rIns="93109" bIns="46555"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9433106"/>
            <a:ext cx="2944283" cy="496570"/>
          </a:xfrm>
          <a:prstGeom prst="rect">
            <a:avLst/>
          </a:prstGeom>
        </p:spPr>
        <p:txBody>
          <a:bodyPr vert="horz" lIns="93109" tIns="46555" rIns="93109" bIns="46555" rtlCol="0" anchor="b"/>
          <a:lstStyle>
            <a:lvl1pPr algn="l">
              <a:defRPr sz="1200"/>
            </a:lvl1pPr>
          </a:lstStyle>
          <a:p>
            <a:endParaRPr lang="sl-SI"/>
          </a:p>
        </p:txBody>
      </p:sp>
      <p:sp>
        <p:nvSpPr>
          <p:cNvPr id="7" name="Ograda številke diapozitiva 6"/>
          <p:cNvSpPr>
            <a:spLocks noGrp="1"/>
          </p:cNvSpPr>
          <p:nvPr>
            <p:ph type="sldNum" sz="quarter" idx="5"/>
          </p:nvPr>
        </p:nvSpPr>
        <p:spPr>
          <a:xfrm>
            <a:off x="3848646" y="9433106"/>
            <a:ext cx="2944283" cy="496570"/>
          </a:xfrm>
          <a:prstGeom prst="rect">
            <a:avLst/>
          </a:prstGeom>
        </p:spPr>
        <p:txBody>
          <a:bodyPr vert="horz" lIns="93109" tIns="46555" rIns="93109" bIns="46555" rtlCol="0" anchor="b"/>
          <a:lstStyle>
            <a:lvl1pPr algn="r">
              <a:defRPr sz="1200"/>
            </a:lvl1pPr>
          </a:lstStyle>
          <a:p>
            <a:fld id="{03519866-4BF8-49F7-94D1-9B6A7FEB39A0}" type="slidenum">
              <a:rPr lang="sl-SI" smtClean="0"/>
              <a:pPr/>
              <a:t>‹#›</a:t>
            </a:fld>
            <a:endParaRPr lang="sl-SI"/>
          </a:p>
        </p:txBody>
      </p:sp>
    </p:spTree>
    <p:extLst>
      <p:ext uri="{BB962C8B-B14F-4D97-AF65-F5344CB8AC3E}">
        <p14:creationId xmlns:p14="http://schemas.microsoft.com/office/powerpoint/2010/main" val="2220569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03519866-4BF8-49F7-94D1-9B6A7FEB39A0}" type="slidenum">
              <a:rPr lang="sl-SI" smtClean="0"/>
              <a:pPr/>
              <a:t>1</a:t>
            </a:fld>
            <a:endParaRPr lang="sl-SI"/>
          </a:p>
        </p:txBody>
      </p:sp>
    </p:spTree>
    <p:extLst>
      <p:ext uri="{BB962C8B-B14F-4D97-AF65-F5344CB8AC3E}">
        <p14:creationId xmlns:p14="http://schemas.microsoft.com/office/powerpoint/2010/main" val="1079260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766763" y="744538"/>
            <a:ext cx="5260975" cy="3724275"/>
          </a:xfrm>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baseline="0" dirty="0" smtClean="0">
                <a:latin typeface="Tahoma" pitchFamily="34" charset="0"/>
              </a:rPr>
              <a:t>V novi finančni perspektivi so na področju prometa zagotovljena sredstva kohezijskega sklada in sklada IPE predvsem za železniško infrastrukturo. Ministrstvo za infrastrukturo ima v novi finančni perspektivi na področju prometa bistveno manj sredstev. Skupaj je za prometno infrastrukturo zagotovljenih 223,1 mio evrov iz Kohezijskega sklada in 159,8 mio iz ovojnice IPE v primerjavi z 825,7 mio iz pretekle perspektive.</a:t>
            </a:r>
          </a:p>
          <a:p>
            <a:pPr marL="0" marR="0" indent="0" algn="l" defTabSz="914400" rtl="0" eaLnBrk="1" fontAlgn="auto" latinLnBrk="0" hangingPunct="1">
              <a:lnSpc>
                <a:spcPct val="100000"/>
              </a:lnSpc>
              <a:spcBef>
                <a:spcPts val="0"/>
              </a:spcBef>
              <a:spcAft>
                <a:spcPts val="0"/>
              </a:spcAft>
              <a:buClrTx/>
              <a:buSzTx/>
              <a:buFontTx/>
              <a:buNone/>
              <a:tabLst/>
              <a:defRPr/>
            </a:pPr>
            <a:r>
              <a:rPr lang="sl-SI" baseline="0" dirty="0" smtClean="0">
                <a:latin typeface="Tahoma" pitchFamily="34" charset="0"/>
              </a:rPr>
              <a:t>V letu 2015 bodo potekale intenzivne priprave na projekte, da bo v letu 2016 stekla izvedba del na več odsekih in da bo do leta 2018, ko se bo izvedla prva kontrola uspešnosti nove finančne perspektive že izvedenih nekaj projektov (na primer nadgradnja in rekonstrukcija proge Zidani most – Celje).</a:t>
            </a:r>
          </a:p>
          <a:p>
            <a:pPr marL="0" marR="0" indent="0" algn="l" defTabSz="914400" rtl="0" eaLnBrk="1" fontAlgn="auto" latinLnBrk="0" hangingPunct="1">
              <a:lnSpc>
                <a:spcPct val="100000"/>
              </a:lnSpc>
              <a:spcBef>
                <a:spcPts val="0"/>
              </a:spcBef>
              <a:spcAft>
                <a:spcPts val="0"/>
              </a:spcAft>
              <a:buClrTx/>
              <a:buSzTx/>
              <a:buFontTx/>
              <a:buNone/>
              <a:tabLst/>
              <a:defRPr/>
            </a:pPr>
            <a:endParaRPr lang="sl-SI" baseline="0" dirty="0" smtClean="0">
              <a:latin typeface="Tahoma" pitchFamily="34" charset="0"/>
            </a:endParaRPr>
          </a:p>
        </p:txBody>
      </p:sp>
      <p:sp>
        <p:nvSpPr>
          <p:cNvPr id="4" name="Ograda številke diapozitiva 3"/>
          <p:cNvSpPr>
            <a:spLocks noGrp="1"/>
          </p:cNvSpPr>
          <p:nvPr>
            <p:ph type="sldNum" sz="quarter" idx="10"/>
          </p:nvPr>
        </p:nvSpPr>
        <p:spPr/>
        <p:txBody>
          <a:bodyPr/>
          <a:lstStyle/>
          <a:p>
            <a:fld id="{03519866-4BF8-49F7-94D1-9B6A7FEB39A0}" type="slidenum">
              <a:rPr lang="sl-SI" smtClean="0">
                <a:solidFill>
                  <a:prstClr val="black"/>
                </a:solidFill>
              </a:rPr>
              <a:pPr/>
              <a:t>10</a:t>
            </a:fld>
            <a:endParaRPr lang="sl-SI">
              <a:solidFill>
                <a:prstClr val="black"/>
              </a:solidFill>
            </a:endParaRPr>
          </a:p>
        </p:txBody>
      </p:sp>
    </p:spTree>
    <p:extLst>
      <p:ext uri="{BB962C8B-B14F-4D97-AF65-F5344CB8AC3E}">
        <p14:creationId xmlns:p14="http://schemas.microsoft.com/office/powerpoint/2010/main" val="579280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fontScale="77500" lnSpcReduction="20000"/>
          </a:bodyPr>
          <a:lstStyle/>
          <a:p>
            <a:endParaRPr lang="en-GB" dirty="0"/>
          </a:p>
        </p:txBody>
      </p:sp>
      <p:sp>
        <p:nvSpPr>
          <p:cNvPr id="4" name="Ograda številke diapozitiva 3"/>
          <p:cNvSpPr>
            <a:spLocks noGrp="1"/>
          </p:cNvSpPr>
          <p:nvPr>
            <p:ph type="sldNum" sz="quarter" idx="10"/>
          </p:nvPr>
        </p:nvSpPr>
        <p:spPr/>
        <p:txBody>
          <a:bodyPr/>
          <a:lstStyle/>
          <a:p>
            <a:fld id="{03519866-4BF8-49F7-94D1-9B6A7FEB39A0}" type="slidenum">
              <a:rPr lang="sl-SI" smtClean="0"/>
              <a:pPr/>
              <a:t>11</a:t>
            </a:fld>
            <a:endParaRPr lang="sl-SI"/>
          </a:p>
        </p:txBody>
      </p:sp>
    </p:spTree>
    <p:extLst>
      <p:ext uri="{BB962C8B-B14F-4D97-AF65-F5344CB8AC3E}">
        <p14:creationId xmlns:p14="http://schemas.microsoft.com/office/powerpoint/2010/main" val="205365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Strategija razvoja prometa z ukrepi sledi zahtevam za trajnostno mobilnost, saj upošteva socialni, ekonomski in okoljski vidik.</a:t>
            </a:r>
            <a:endParaRPr lang="en-GB" dirty="0"/>
          </a:p>
        </p:txBody>
      </p:sp>
      <p:sp>
        <p:nvSpPr>
          <p:cNvPr id="4" name="Ograda številke diapozitiva 3"/>
          <p:cNvSpPr>
            <a:spLocks noGrp="1"/>
          </p:cNvSpPr>
          <p:nvPr>
            <p:ph type="sldNum" sz="quarter" idx="10"/>
          </p:nvPr>
        </p:nvSpPr>
        <p:spPr/>
        <p:txBody>
          <a:bodyPr/>
          <a:lstStyle/>
          <a:p>
            <a:fld id="{03519866-4BF8-49F7-94D1-9B6A7FEB39A0}" type="slidenum">
              <a:rPr lang="sl-SI" smtClean="0"/>
              <a:pPr/>
              <a:t>2</a:t>
            </a:fld>
            <a:endParaRPr lang="sl-SI"/>
          </a:p>
        </p:txBody>
      </p:sp>
    </p:spTree>
    <p:extLst>
      <p:ext uri="{BB962C8B-B14F-4D97-AF65-F5344CB8AC3E}">
        <p14:creationId xmlns:p14="http://schemas.microsoft.com/office/powerpoint/2010/main" val="1001505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Strategija razvoja prometa v Republiki Sloveniji določa splošne cilje,</a:t>
            </a:r>
            <a:r>
              <a:rPr lang="sl-SI" baseline="0" dirty="0" smtClean="0"/>
              <a:t> ki so usklajeni s TEN-T uredbo in zagotavljajo upoštevanje zahtev za </a:t>
            </a:r>
            <a:r>
              <a:rPr lang="sl-SI" baseline="0" dirty="0" err="1" smtClean="0"/>
              <a:t>trajnostnostno</a:t>
            </a:r>
            <a:r>
              <a:rPr lang="sl-SI" baseline="0" dirty="0" smtClean="0"/>
              <a:t> naravnanost prometa, skrb za uporabnike z vidika stroškov in njihove varnosti, ustrezno povezanost Evrope z vidika mobilnosti prebivalcev in oskrbe gospodarstva, ter učinkovit sistem.</a:t>
            </a:r>
            <a:endParaRPr lang="en-GB" dirty="0"/>
          </a:p>
        </p:txBody>
      </p:sp>
      <p:sp>
        <p:nvSpPr>
          <p:cNvPr id="4" name="Ograda številke diapozitiva 3"/>
          <p:cNvSpPr>
            <a:spLocks noGrp="1"/>
          </p:cNvSpPr>
          <p:nvPr>
            <p:ph type="sldNum" sz="quarter" idx="10"/>
          </p:nvPr>
        </p:nvSpPr>
        <p:spPr/>
        <p:txBody>
          <a:bodyPr/>
          <a:lstStyle/>
          <a:p>
            <a:fld id="{03519866-4BF8-49F7-94D1-9B6A7FEB39A0}" type="slidenum">
              <a:rPr lang="sl-SI" smtClean="0"/>
              <a:pPr/>
              <a:t>3</a:t>
            </a:fld>
            <a:endParaRPr lang="sl-SI"/>
          </a:p>
        </p:txBody>
      </p:sp>
    </p:spTree>
    <p:extLst>
      <p:ext uri="{BB962C8B-B14F-4D97-AF65-F5344CB8AC3E}">
        <p14:creationId xmlns:p14="http://schemas.microsoft.com/office/powerpoint/2010/main" val="73970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kern="1200" dirty="0" smtClean="0">
                <a:solidFill>
                  <a:schemeClr val="tx1"/>
                </a:solidFill>
                <a:effectLst/>
                <a:latin typeface="+mn-lt"/>
                <a:ea typeface="+mn-ea"/>
                <a:cs typeface="+mn-cs"/>
              </a:rPr>
              <a:t>S pomočjo prometnega modela je bilo preverjenih pet možnih scenarijev razvoja prometa in prometne infrastrukture do leta 2020 oziroma 2030. Ničelni scenarij je pokazal kaj se bo zgodilo v prometu, če do leta 2030 ne izvedemo nobene nadgradnje in nobene investicije v prometno infrastrukturo, izbran pa je bil scenarij razvoja, ki daje poudarek železniškemu prometu in vlaganjem v železniško infrastrukturo z najnujnejšimi ukrepi in investicijami na cestah, v pomorskem, letalskem in žičniškem prometu. Pri vseh razvojnih scenarijih je bil kot ključ nadaljnjega razvoja postavljen hitrejši razvoj javnega potniškega prometa. Da ne gre le za simbolne spremembe kaže podatek, da bo Slovenija v novi finančni perspektivi namenila nadgradnji in investicijam v železniško infrastrukturo 73 odstotkov  sredstev evropskega kohezijskega sklada namenjenih za promet . </a:t>
            </a:r>
            <a:endParaRPr lang="en-GB"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Širši razvojni cilji razvoja železniškega sistema sledijo skupnemu cilju trajnostnega razvoja Slovenije in so naslednji:</a:t>
            </a:r>
            <a:endParaRPr lang="en-GB"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sl-SI" sz="1200" kern="1200" dirty="0" smtClean="0">
                <a:solidFill>
                  <a:schemeClr val="tx1"/>
                </a:solidFill>
                <a:effectLst/>
                <a:latin typeface="+mn-lt"/>
                <a:ea typeface="+mn-ea"/>
                <a:cs typeface="+mn-cs"/>
              </a:rPr>
              <a:t>Ohranjanje dosežene ravni konkurenčnosti gospodarstva s krajšanjem potovalnih časov in znižanjem stroškov transporta.</a:t>
            </a:r>
            <a:endParaRPr lang="en-GB" sz="1200" kern="1200" dirty="0" smtClean="0">
              <a:solidFill>
                <a:schemeClr val="tx1"/>
              </a:solidFill>
              <a:effectLst/>
              <a:latin typeface="+mn-lt"/>
              <a:ea typeface="+mn-ea"/>
              <a:cs typeface="+mn-cs"/>
            </a:endParaRPr>
          </a:p>
          <a:p>
            <a:pPr lvl="0"/>
            <a:r>
              <a:rPr lang="sl-SI" sz="1200" kern="1200" dirty="0" smtClean="0">
                <a:solidFill>
                  <a:schemeClr val="tx1"/>
                </a:solidFill>
                <a:effectLst/>
                <a:latin typeface="+mn-lt"/>
                <a:ea typeface="+mn-ea"/>
                <a:cs typeface="+mn-cs"/>
              </a:rPr>
              <a:t>Harmonizacija in/ali zagotovitev </a:t>
            </a:r>
            <a:r>
              <a:rPr lang="sl-SI" sz="1200" kern="1200" dirty="0" err="1" smtClean="0">
                <a:solidFill>
                  <a:schemeClr val="tx1"/>
                </a:solidFill>
                <a:effectLst/>
                <a:latin typeface="+mn-lt"/>
                <a:ea typeface="+mn-ea"/>
                <a:cs typeface="+mn-cs"/>
              </a:rPr>
              <a:t>interoperabilnosti</a:t>
            </a:r>
            <a:r>
              <a:rPr lang="sl-SI" sz="1200" kern="1200" dirty="0" smtClean="0">
                <a:solidFill>
                  <a:schemeClr val="tx1"/>
                </a:solidFill>
                <a:effectLst/>
                <a:latin typeface="+mn-lt"/>
                <a:ea typeface="+mn-ea"/>
                <a:cs typeface="+mn-cs"/>
              </a:rPr>
              <a:t> javnega železniškega omrežja z omrežjem EU.</a:t>
            </a:r>
            <a:endParaRPr lang="en-GB" sz="1200" kern="1200" dirty="0" smtClean="0">
              <a:solidFill>
                <a:schemeClr val="tx1"/>
              </a:solidFill>
              <a:effectLst/>
              <a:latin typeface="+mn-lt"/>
              <a:ea typeface="+mn-ea"/>
              <a:cs typeface="+mn-cs"/>
            </a:endParaRPr>
          </a:p>
          <a:p>
            <a:pPr lvl="0"/>
            <a:r>
              <a:rPr lang="sl-SI" sz="1200" kern="1200" dirty="0" smtClean="0">
                <a:solidFill>
                  <a:schemeClr val="tx1"/>
                </a:solidFill>
                <a:effectLst/>
                <a:latin typeface="+mn-lt"/>
                <a:ea typeface="+mn-ea"/>
                <a:cs typeface="+mn-cs"/>
              </a:rPr>
              <a:t>Boljša dostopnost do posameznih regij ter boljša </a:t>
            </a:r>
            <a:r>
              <a:rPr lang="sl-SI" sz="1200" kern="1200" dirty="0" err="1" smtClean="0">
                <a:solidFill>
                  <a:schemeClr val="tx1"/>
                </a:solidFill>
                <a:effectLst/>
                <a:latin typeface="+mn-lt"/>
                <a:ea typeface="+mn-ea"/>
                <a:cs typeface="+mn-cs"/>
              </a:rPr>
              <a:t>medregijska</a:t>
            </a:r>
            <a:r>
              <a:rPr lang="sl-SI" sz="1200" kern="1200" dirty="0" smtClean="0">
                <a:solidFill>
                  <a:schemeClr val="tx1"/>
                </a:solidFill>
                <a:effectLst/>
                <a:latin typeface="+mn-lt"/>
                <a:ea typeface="+mn-ea"/>
                <a:cs typeface="+mn-cs"/>
              </a:rPr>
              <a:t> povezanost, navezava delov Slovenije, ki sedaj niso ustrezno navezani, na glavne evropske železniške koridorje, kar bo omogočilo enakomernejšo porazdelitev ekonomskih koristi razvoja Slovenije.</a:t>
            </a:r>
            <a:endParaRPr lang="en-GB" sz="1200" kern="1200" dirty="0" smtClean="0">
              <a:solidFill>
                <a:schemeClr val="tx1"/>
              </a:solidFill>
              <a:effectLst/>
              <a:latin typeface="+mn-lt"/>
              <a:ea typeface="+mn-ea"/>
              <a:cs typeface="+mn-cs"/>
            </a:endParaRPr>
          </a:p>
          <a:p>
            <a:pPr lvl="0"/>
            <a:r>
              <a:rPr lang="sl-SI" sz="1200" kern="1200" dirty="0" smtClean="0">
                <a:solidFill>
                  <a:schemeClr val="tx1"/>
                </a:solidFill>
                <a:effectLst/>
                <a:latin typeface="+mn-lt"/>
                <a:ea typeface="+mn-ea"/>
                <a:cs typeface="+mn-cs"/>
              </a:rPr>
              <a:t>Izboljševanje ravni prometne varnosti.</a:t>
            </a:r>
            <a:endParaRPr lang="en-GB" sz="1200" kern="1200" dirty="0" smtClean="0">
              <a:solidFill>
                <a:schemeClr val="tx1"/>
              </a:solidFill>
              <a:effectLst/>
              <a:latin typeface="+mn-lt"/>
              <a:ea typeface="+mn-ea"/>
              <a:cs typeface="+mn-cs"/>
            </a:endParaRPr>
          </a:p>
          <a:p>
            <a:pPr marL="0" indent="0">
              <a:spcAft>
                <a:spcPts val="600"/>
              </a:spcAft>
              <a:buFont typeface="Arial" panose="020B0604020202020204" pitchFamily="34" charset="0"/>
              <a:buNone/>
            </a:pPr>
            <a:endParaRPr lang="sl-SI" sz="1200" b="0" dirty="0" smtClean="0">
              <a:solidFill>
                <a:schemeClr val="tx2">
                  <a:lumMod val="75000"/>
                </a:schemeClr>
              </a:solidFill>
              <a:latin typeface="Arial" panose="020B0604020202020204" pitchFamily="34" charset="0"/>
              <a:cs typeface="Arial" panose="020B0604020202020204" pitchFamily="34" charset="0"/>
            </a:endParaRPr>
          </a:p>
        </p:txBody>
      </p:sp>
      <p:sp>
        <p:nvSpPr>
          <p:cNvPr id="4" name="Ograda številke diapozitiva 3"/>
          <p:cNvSpPr>
            <a:spLocks noGrp="1"/>
          </p:cNvSpPr>
          <p:nvPr>
            <p:ph type="sldNum" sz="quarter" idx="10"/>
          </p:nvPr>
        </p:nvSpPr>
        <p:spPr/>
        <p:txBody>
          <a:bodyPr/>
          <a:lstStyle/>
          <a:p>
            <a:fld id="{03519866-4BF8-49F7-94D1-9B6A7FEB39A0}" type="slidenum">
              <a:rPr lang="sl-SI" smtClean="0"/>
              <a:pPr/>
              <a:t>4</a:t>
            </a:fld>
            <a:endParaRPr lang="sl-SI"/>
          </a:p>
        </p:txBody>
      </p:sp>
    </p:spTree>
    <p:extLst>
      <p:ext uri="{BB962C8B-B14F-4D97-AF65-F5344CB8AC3E}">
        <p14:creationId xmlns:p14="http://schemas.microsoft.com/office/powerpoint/2010/main" val="1021631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kern="1200" dirty="0" smtClean="0">
                <a:solidFill>
                  <a:schemeClr val="tx1"/>
                </a:solidFill>
                <a:effectLst/>
                <a:latin typeface="+mn-lt"/>
                <a:ea typeface="+mn-ea"/>
                <a:cs typeface="+mn-cs"/>
              </a:rPr>
              <a:t>S pomočjo prometnega modela je bilo preverjenih pet možnih scenarijev razvoja prometa in prometne infrastrukture do leta 2020 oziroma 2030. Ničelni scenarij je pokazal kaj se bo zgodilo v prometu, če do leta 2030 ne izvedemo nobene nadgradnje in nobene investicije v prometno infrastrukturo, izbran pa je bil scenarij razvoja, ki daje poudarek železniškemu prometu in vlaganjem v železniško infrastrukturo z najnujnejšimi ukrepi in investicijami na cestah, v pomorskem, letalskem in žičniškem prometu. Pri vseh razvojnih scenarijih je bil kot ključ nadaljnjega razvoja postavljen hitrejši razvoj javnega potniškega prometa. Da ne gre le za simbolne spremembe kaže podatek, da bo Slovenija v novi finančni perspektivi namenila nadgradnji in investicijam v železniško infrastrukturo 73 odstotkov  sredstev evropskega kohezijskega sklada namenjenih za promet . </a:t>
            </a:r>
            <a:endParaRPr lang="en-GB"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Širši razvojni cilji razvoja železniškega sistema sledijo skupnemu cilju trajnostnega razvoja Slovenije in so naslednji:</a:t>
            </a:r>
            <a:endParaRPr lang="en-GB"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sl-SI" sz="1200" kern="1200" dirty="0" smtClean="0">
                <a:solidFill>
                  <a:schemeClr val="tx1"/>
                </a:solidFill>
                <a:effectLst/>
                <a:latin typeface="+mn-lt"/>
                <a:ea typeface="+mn-ea"/>
                <a:cs typeface="+mn-cs"/>
              </a:rPr>
              <a:t>Ohranjanje dosežene ravni konkurenčnosti gospodarstva s krajšanjem potovalnih časov in znižanjem stroškov transporta.</a:t>
            </a:r>
            <a:endParaRPr lang="en-GB" sz="1200" kern="1200" dirty="0" smtClean="0">
              <a:solidFill>
                <a:schemeClr val="tx1"/>
              </a:solidFill>
              <a:effectLst/>
              <a:latin typeface="+mn-lt"/>
              <a:ea typeface="+mn-ea"/>
              <a:cs typeface="+mn-cs"/>
            </a:endParaRPr>
          </a:p>
          <a:p>
            <a:pPr lvl="0"/>
            <a:r>
              <a:rPr lang="sl-SI" sz="1200" kern="1200" dirty="0" smtClean="0">
                <a:solidFill>
                  <a:schemeClr val="tx1"/>
                </a:solidFill>
                <a:effectLst/>
                <a:latin typeface="+mn-lt"/>
                <a:ea typeface="+mn-ea"/>
                <a:cs typeface="+mn-cs"/>
              </a:rPr>
              <a:t>Harmonizacija in/ali zagotovitev </a:t>
            </a:r>
            <a:r>
              <a:rPr lang="sl-SI" sz="1200" kern="1200" dirty="0" err="1" smtClean="0">
                <a:solidFill>
                  <a:schemeClr val="tx1"/>
                </a:solidFill>
                <a:effectLst/>
                <a:latin typeface="+mn-lt"/>
                <a:ea typeface="+mn-ea"/>
                <a:cs typeface="+mn-cs"/>
              </a:rPr>
              <a:t>interoperabilnosti</a:t>
            </a:r>
            <a:r>
              <a:rPr lang="sl-SI" sz="1200" kern="1200" dirty="0" smtClean="0">
                <a:solidFill>
                  <a:schemeClr val="tx1"/>
                </a:solidFill>
                <a:effectLst/>
                <a:latin typeface="+mn-lt"/>
                <a:ea typeface="+mn-ea"/>
                <a:cs typeface="+mn-cs"/>
              </a:rPr>
              <a:t> javnega železniškega omrežja z omrežjem EU.</a:t>
            </a:r>
            <a:endParaRPr lang="en-GB" sz="1200" kern="1200" dirty="0" smtClean="0">
              <a:solidFill>
                <a:schemeClr val="tx1"/>
              </a:solidFill>
              <a:effectLst/>
              <a:latin typeface="+mn-lt"/>
              <a:ea typeface="+mn-ea"/>
              <a:cs typeface="+mn-cs"/>
            </a:endParaRPr>
          </a:p>
          <a:p>
            <a:pPr lvl="0"/>
            <a:r>
              <a:rPr lang="sl-SI" sz="1200" kern="1200" dirty="0" smtClean="0">
                <a:solidFill>
                  <a:schemeClr val="tx1"/>
                </a:solidFill>
                <a:effectLst/>
                <a:latin typeface="+mn-lt"/>
                <a:ea typeface="+mn-ea"/>
                <a:cs typeface="+mn-cs"/>
              </a:rPr>
              <a:t>Boljša dostopnost do posameznih regij ter boljša </a:t>
            </a:r>
            <a:r>
              <a:rPr lang="sl-SI" sz="1200" kern="1200" dirty="0" err="1" smtClean="0">
                <a:solidFill>
                  <a:schemeClr val="tx1"/>
                </a:solidFill>
                <a:effectLst/>
                <a:latin typeface="+mn-lt"/>
                <a:ea typeface="+mn-ea"/>
                <a:cs typeface="+mn-cs"/>
              </a:rPr>
              <a:t>medregijska</a:t>
            </a:r>
            <a:r>
              <a:rPr lang="sl-SI" sz="1200" kern="1200" dirty="0" smtClean="0">
                <a:solidFill>
                  <a:schemeClr val="tx1"/>
                </a:solidFill>
                <a:effectLst/>
                <a:latin typeface="+mn-lt"/>
                <a:ea typeface="+mn-ea"/>
                <a:cs typeface="+mn-cs"/>
              </a:rPr>
              <a:t> povezanost, navezava delov Slovenije, ki sedaj niso ustrezno navezani, na glavne evropske železniške koridorje, kar bo omogočilo enakomernejšo porazdelitev ekonomskih koristi razvoja Slovenije.</a:t>
            </a:r>
            <a:endParaRPr lang="en-GB" sz="1200" kern="1200" dirty="0" smtClean="0">
              <a:solidFill>
                <a:schemeClr val="tx1"/>
              </a:solidFill>
              <a:effectLst/>
              <a:latin typeface="+mn-lt"/>
              <a:ea typeface="+mn-ea"/>
              <a:cs typeface="+mn-cs"/>
            </a:endParaRPr>
          </a:p>
          <a:p>
            <a:pPr lvl="0"/>
            <a:r>
              <a:rPr lang="sl-SI" sz="1200" kern="1200" dirty="0" smtClean="0">
                <a:solidFill>
                  <a:schemeClr val="tx1"/>
                </a:solidFill>
                <a:effectLst/>
                <a:latin typeface="+mn-lt"/>
                <a:ea typeface="+mn-ea"/>
                <a:cs typeface="+mn-cs"/>
              </a:rPr>
              <a:t>Izboljševanje ravni prometne varnosti.</a:t>
            </a:r>
            <a:endParaRPr lang="en-GB" sz="1200" kern="1200" dirty="0" smtClean="0">
              <a:solidFill>
                <a:schemeClr val="tx1"/>
              </a:solidFill>
              <a:effectLst/>
              <a:latin typeface="+mn-lt"/>
              <a:ea typeface="+mn-ea"/>
              <a:cs typeface="+mn-cs"/>
            </a:endParaRPr>
          </a:p>
          <a:p>
            <a:pPr marL="0" indent="0">
              <a:spcAft>
                <a:spcPts val="600"/>
              </a:spcAft>
              <a:buFont typeface="Arial" panose="020B0604020202020204" pitchFamily="34" charset="0"/>
              <a:buNone/>
            </a:pPr>
            <a:endParaRPr lang="sl-SI" sz="1200" b="0" dirty="0" smtClean="0">
              <a:solidFill>
                <a:schemeClr val="tx2">
                  <a:lumMod val="75000"/>
                </a:schemeClr>
              </a:solidFill>
              <a:latin typeface="Arial" panose="020B0604020202020204" pitchFamily="34" charset="0"/>
              <a:cs typeface="Arial" panose="020B0604020202020204" pitchFamily="34" charset="0"/>
            </a:endParaRPr>
          </a:p>
        </p:txBody>
      </p:sp>
      <p:sp>
        <p:nvSpPr>
          <p:cNvPr id="4" name="Ograda številke diapozitiva 3"/>
          <p:cNvSpPr>
            <a:spLocks noGrp="1"/>
          </p:cNvSpPr>
          <p:nvPr>
            <p:ph type="sldNum" sz="quarter" idx="10"/>
          </p:nvPr>
        </p:nvSpPr>
        <p:spPr/>
        <p:txBody>
          <a:bodyPr/>
          <a:lstStyle/>
          <a:p>
            <a:fld id="{03519866-4BF8-49F7-94D1-9B6A7FEB39A0}" type="slidenum">
              <a:rPr lang="sl-SI" smtClean="0"/>
              <a:pPr/>
              <a:t>5</a:t>
            </a:fld>
            <a:endParaRPr lang="sl-SI"/>
          </a:p>
        </p:txBody>
      </p:sp>
    </p:spTree>
    <p:extLst>
      <p:ext uri="{BB962C8B-B14F-4D97-AF65-F5344CB8AC3E}">
        <p14:creationId xmlns:p14="http://schemas.microsoft.com/office/powerpoint/2010/main" val="1021631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indent="0">
              <a:spcAft>
                <a:spcPts val="600"/>
              </a:spcAft>
              <a:buFont typeface="Arial" panose="020B0604020202020204" pitchFamily="34" charset="0"/>
              <a:buNone/>
            </a:pPr>
            <a:r>
              <a:rPr lang="sl-SI" sz="1200" b="0" dirty="0" smtClean="0">
                <a:solidFill>
                  <a:schemeClr val="tx2">
                    <a:lumMod val="75000"/>
                  </a:schemeClr>
                </a:solidFill>
                <a:latin typeface="Arial" panose="020B0604020202020204" pitchFamily="34" charset="0"/>
                <a:cs typeface="Arial" panose="020B0604020202020204" pitchFamily="34" charset="0"/>
              </a:rPr>
              <a:t>Ukrepi predvideni v Operativnem programu za izvajanje Strategije razvoja prometa v Republiki Sloveniji povezuje ukrep na železniški infrastrukturi, voznih sredstvih, postajah in celotnem sistemu javnega potniškega prometa, da bi se izboljšala</a:t>
            </a:r>
            <a:r>
              <a:rPr lang="sl-SI" sz="1200" b="0" baseline="0" dirty="0" smtClean="0">
                <a:solidFill>
                  <a:schemeClr val="tx2">
                    <a:lumMod val="75000"/>
                  </a:schemeClr>
                </a:solidFill>
                <a:latin typeface="Arial" panose="020B0604020202020204" pitchFamily="34" charset="0"/>
                <a:cs typeface="Arial" panose="020B0604020202020204" pitchFamily="34" charset="0"/>
              </a:rPr>
              <a:t> ponudba prevoza potnikov na območjih, ki bi jih lahko bistveno uspešneje pokrile regionalne proge. Bistvena sprememba priprave dokumentov je v celovitem pristopu, ki upošteva načela trajnostne mobilnosti.</a:t>
            </a:r>
            <a:endParaRPr lang="sl-SI" sz="1200" b="0" dirty="0" smtClean="0">
              <a:solidFill>
                <a:schemeClr val="tx2">
                  <a:lumMod val="75000"/>
                </a:schemeClr>
              </a:solidFill>
              <a:latin typeface="Arial" panose="020B0604020202020204" pitchFamily="34" charset="0"/>
              <a:cs typeface="Arial" panose="020B0604020202020204" pitchFamily="34" charset="0"/>
            </a:endParaRPr>
          </a:p>
        </p:txBody>
      </p:sp>
      <p:sp>
        <p:nvSpPr>
          <p:cNvPr id="4" name="Ograda številke diapozitiva 3"/>
          <p:cNvSpPr>
            <a:spLocks noGrp="1"/>
          </p:cNvSpPr>
          <p:nvPr>
            <p:ph type="sldNum" sz="quarter" idx="10"/>
          </p:nvPr>
        </p:nvSpPr>
        <p:spPr/>
        <p:txBody>
          <a:bodyPr/>
          <a:lstStyle/>
          <a:p>
            <a:fld id="{03519866-4BF8-49F7-94D1-9B6A7FEB39A0}" type="slidenum">
              <a:rPr lang="sl-SI" smtClean="0">
                <a:solidFill>
                  <a:prstClr val="black"/>
                </a:solidFill>
              </a:rPr>
              <a:pPr/>
              <a:t>6</a:t>
            </a:fld>
            <a:endParaRPr lang="sl-SI">
              <a:solidFill>
                <a:prstClr val="black"/>
              </a:solidFill>
            </a:endParaRPr>
          </a:p>
        </p:txBody>
      </p:sp>
    </p:spTree>
    <p:extLst>
      <p:ext uri="{BB962C8B-B14F-4D97-AF65-F5344CB8AC3E}">
        <p14:creationId xmlns:p14="http://schemas.microsoft.com/office/powerpoint/2010/main" val="1021631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766763" y="744538"/>
            <a:ext cx="5260975" cy="3724275"/>
          </a:xfrm>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baseline="0" dirty="0" smtClean="0">
                <a:latin typeface="Tahoma" pitchFamily="34" charset="0"/>
              </a:rPr>
              <a:t>TEN – T Uredba 1315/2013 je določila devet ključnih prometnih povezav, ki povezujejo države ob koridorju in s pomočjo jedrnih vozlišč omogočajo povezanost vseh članic EU. Za hitrejši in enakomeren razvoju EU je ključno, da pomorske, železniške in cestne povezave vključene v jedrno omrežje zagotavljajo minimalne standarde in omogočajo nemoten pretok blaga in ljudi.</a:t>
            </a:r>
            <a:endParaRPr lang="en-GB" dirty="0" smtClean="0"/>
          </a:p>
          <a:p>
            <a:r>
              <a:rPr lang="sl-SI" dirty="0" smtClean="0"/>
              <a:t>Slovenija je v postopkih</a:t>
            </a:r>
            <a:r>
              <a:rPr lang="sl-SI" baseline="0" dirty="0" smtClean="0"/>
              <a:t> oblikovanja predloga za TEN – T omrežje dosegla, da potekata preko Slovenije dva od devetih jedrnih koridorjev. Krak Baltsko – Jadranskega koridorja preko Slovenije in vozlišče s Sredozemskim koridorjem sta bila v TEN-T uredbo vključena v zadnjem trenutku in naš izziv je, da do leta 2023, ko je predviden prvi pregled izpolnjevanja standardov za jedrno omrežje naš del koridorjev ustrezno pripravimo. Do leta 2030 pa morajo vsi odseki jedrnih koridorjev izpolnjevati standarde. </a:t>
            </a:r>
            <a:endParaRPr lang="en-GB" dirty="0"/>
          </a:p>
        </p:txBody>
      </p:sp>
      <p:sp>
        <p:nvSpPr>
          <p:cNvPr id="4" name="Ograda številke diapozitiva 3"/>
          <p:cNvSpPr>
            <a:spLocks noGrp="1"/>
          </p:cNvSpPr>
          <p:nvPr>
            <p:ph type="sldNum" sz="quarter" idx="10"/>
          </p:nvPr>
        </p:nvSpPr>
        <p:spPr/>
        <p:txBody>
          <a:bodyPr/>
          <a:lstStyle/>
          <a:p>
            <a:fld id="{03519866-4BF8-49F7-94D1-9B6A7FEB39A0}" type="slidenum">
              <a:rPr lang="sl-SI" smtClean="0">
                <a:solidFill>
                  <a:prstClr val="black"/>
                </a:solidFill>
              </a:rPr>
              <a:pPr/>
              <a:t>7</a:t>
            </a:fld>
            <a:endParaRPr lang="sl-SI">
              <a:solidFill>
                <a:prstClr val="black"/>
              </a:solidFill>
            </a:endParaRPr>
          </a:p>
        </p:txBody>
      </p:sp>
    </p:spTree>
    <p:extLst>
      <p:ext uri="{BB962C8B-B14F-4D97-AF65-F5344CB8AC3E}">
        <p14:creationId xmlns:p14="http://schemas.microsoft.com/office/powerpoint/2010/main" val="579280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indent="0">
              <a:spcAft>
                <a:spcPts val="600"/>
              </a:spcAft>
              <a:buFont typeface="Arial" panose="020B0604020202020204" pitchFamily="34" charset="0"/>
              <a:buNone/>
            </a:pPr>
            <a:endParaRPr lang="sl-SI" sz="1200" b="0" dirty="0" smtClean="0">
              <a:solidFill>
                <a:schemeClr val="tx2">
                  <a:lumMod val="75000"/>
                </a:schemeClr>
              </a:solidFill>
              <a:latin typeface="Arial" panose="020B0604020202020204" pitchFamily="34" charset="0"/>
              <a:cs typeface="Arial" panose="020B0604020202020204" pitchFamily="34" charset="0"/>
            </a:endParaRPr>
          </a:p>
        </p:txBody>
      </p:sp>
      <p:sp>
        <p:nvSpPr>
          <p:cNvPr id="4" name="Ograda številke diapozitiva 3"/>
          <p:cNvSpPr>
            <a:spLocks noGrp="1"/>
          </p:cNvSpPr>
          <p:nvPr>
            <p:ph type="sldNum" sz="quarter" idx="10"/>
          </p:nvPr>
        </p:nvSpPr>
        <p:spPr/>
        <p:txBody>
          <a:bodyPr/>
          <a:lstStyle/>
          <a:p>
            <a:fld id="{03519866-4BF8-49F7-94D1-9B6A7FEB39A0}" type="slidenum">
              <a:rPr lang="sl-SI" smtClean="0">
                <a:solidFill>
                  <a:prstClr val="black"/>
                </a:solidFill>
              </a:rPr>
              <a:pPr/>
              <a:t>8</a:t>
            </a:fld>
            <a:endParaRPr lang="sl-SI">
              <a:solidFill>
                <a:prstClr val="black"/>
              </a:solidFill>
            </a:endParaRPr>
          </a:p>
        </p:txBody>
      </p:sp>
    </p:spTree>
    <p:extLst>
      <p:ext uri="{BB962C8B-B14F-4D97-AF65-F5344CB8AC3E}">
        <p14:creationId xmlns:p14="http://schemas.microsoft.com/office/powerpoint/2010/main" val="1021631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766763" y="744538"/>
            <a:ext cx="5260975" cy="3724275"/>
          </a:xfrm>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baseline="0" dirty="0" smtClean="0">
                <a:latin typeface="Tahoma" pitchFamily="34" charset="0"/>
              </a:rPr>
              <a:t>V letu 2015 potekajo dela na več odsekih jedrnega koridorja, ki bodo zagotovila, da bi odsek Pragersko – Hodoš v celoti ustrezal zahtevam za TEN-T omrežja in </a:t>
            </a:r>
            <a:r>
              <a:rPr lang="sl-SI" baseline="0" dirty="0" err="1" smtClean="0">
                <a:latin typeface="Tahoma" pitchFamily="34" charset="0"/>
              </a:rPr>
              <a:t>interoperabilnost</a:t>
            </a:r>
            <a:r>
              <a:rPr lang="sl-SI" baseline="0" dirty="0" smtClean="0">
                <a:latin typeface="Tahoma" pitchFamily="34" charset="0"/>
              </a:rPr>
              <a:t>. Izvajajo se nadgradnje in modernizacije prog, ki zagotavljajo odpravo ozkih grl in povečanje prepustnosti proge in voznih lastnosti.   Skupna vrednost del je 938 milijonov evrov od katerih bo v letu 2015 realiziranih 41% vrednosti oziroma 386 mio evrov. Sredstva zagotavljata EK iz programa OP – ROPI in Republika Slovenija. Vsi projekti bodo končani v rokih, ki jih zahtevajo pravila za črpanje EU sredstev. Za posodobitve in nadgradnje železniške infrastrukture se v letih 2014 in 2015 vlaga bistveno več sredstev kot v zadnjih desetletjih.</a:t>
            </a:r>
          </a:p>
          <a:p>
            <a:pPr marL="0" marR="0" indent="0" algn="l" defTabSz="914400" rtl="0" eaLnBrk="1" fontAlgn="auto" latinLnBrk="0" hangingPunct="1">
              <a:lnSpc>
                <a:spcPct val="100000"/>
              </a:lnSpc>
              <a:spcBef>
                <a:spcPts val="0"/>
              </a:spcBef>
              <a:spcAft>
                <a:spcPts val="0"/>
              </a:spcAft>
              <a:buClrTx/>
              <a:buSzTx/>
              <a:buFontTx/>
              <a:buNone/>
              <a:tabLst/>
              <a:defRPr/>
            </a:pPr>
            <a:endParaRPr lang="sl-SI" baseline="0" dirty="0" smtClean="0">
              <a:latin typeface="Tahoma" pitchFamily="34" charset="0"/>
            </a:endParaRPr>
          </a:p>
        </p:txBody>
      </p:sp>
      <p:sp>
        <p:nvSpPr>
          <p:cNvPr id="4" name="Ograda številke diapozitiva 3"/>
          <p:cNvSpPr>
            <a:spLocks noGrp="1"/>
          </p:cNvSpPr>
          <p:nvPr>
            <p:ph type="sldNum" sz="quarter" idx="10"/>
          </p:nvPr>
        </p:nvSpPr>
        <p:spPr/>
        <p:txBody>
          <a:bodyPr/>
          <a:lstStyle/>
          <a:p>
            <a:fld id="{03519866-4BF8-49F7-94D1-9B6A7FEB39A0}" type="slidenum">
              <a:rPr lang="sl-SI" smtClean="0">
                <a:solidFill>
                  <a:prstClr val="black"/>
                </a:solidFill>
              </a:rPr>
              <a:pPr/>
              <a:t>9</a:t>
            </a:fld>
            <a:endParaRPr lang="sl-SI">
              <a:solidFill>
                <a:prstClr val="black"/>
              </a:solidFill>
            </a:endParaRPr>
          </a:p>
        </p:txBody>
      </p:sp>
    </p:spTree>
    <p:extLst>
      <p:ext uri="{BB962C8B-B14F-4D97-AF65-F5344CB8AC3E}">
        <p14:creationId xmlns:p14="http://schemas.microsoft.com/office/powerpoint/2010/main" val="579280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ca">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0688638" cy="7562850"/>
          </a:xfrm>
          <a:prstGeom prst="rect">
            <a:avLst/>
          </a:prstGeom>
        </p:spPr>
        <p:txBody>
          <a:bodyPr vert="horz"/>
          <a:lstStyle>
            <a:lvl1pPr marL="0" indent="0">
              <a:buNone/>
              <a:defRPr sz="1000" b="0" baseline="0"/>
            </a:lvl1pPr>
          </a:lstStyle>
          <a:p>
            <a:endParaRPr lang="en-US" dirty="0"/>
          </a:p>
        </p:txBody>
      </p:sp>
      <p:sp>
        <p:nvSpPr>
          <p:cNvPr id="2" name="Title 1"/>
          <p:cNvSpPr>
            <a:spLocks noGrp="1"/>
          </p:cNvSpPr>
          <p:nvPr>
            <p:ph type="title" hasCustomPrompt="1"/>
          </p:nvPr>
        </p:nvSpPr>
        <p:spPr>
          <a:xfrm>
            <a:off x="0" y="4292600"/>
            <a:ext cx="10688638" cy="800100"/>
          </a:xfrm>
          <a:solidFill>
            <a:schemeClr val="bg1">
              <a:alpha val="81000"/>
            </a:schemeClr>
          </a:solidFill>
        </p:spPr>
        <p:txBody>
          <a:bodyPr/>
          <a:lstStyle>
            <a:lvl1pPr>
              <a:defRPr baseline="0"/>
            </a:lvl1pPr>
          </a:lstStyle>
          <a:p>
            <a:r>
              <a:rPr lang="sl-SI" dirty="0" smtClean="0"/>
              <a:t>NASLOV PREZENTACIJE</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374990"/>
            <a:ext cx="1815420" cy="907710"/>
          </a:xfrm>
          <a:prstGeom prst="rect">
            <a:avLst/>
          </a:prstGeom>
        </p:spPr>
      </p:pic>
    </p:spTree>
    <p:extLst>
      <p:ext uri="{BB962C8B-B14F-4D97-AF65-F5344CB8AC3E}">
        <p14:creationId xmlns:p14="http://schemas.microsoft.com/office/powerpoint/2010/main" val="2142380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picna stran graf + log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81000" y="7009642"/>
            <a:ext cx="2647448" cy="402652"/>
          </a:xfrm>
        </p:spPr>
        <p:txBody>
          <a:bodyPr/>
          <a:lstStyle/>
          <a:p>
            <a:fld id="{BA089B7A-57E3-0D4D-B99E-388CA80C483E}" type="datetimeFigureOut">
              <a:rPr lang="en-US" smtClean="0"/>
              <a:pPr/>
              <a:t>6/19/2015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60190" y="7009642"/>
            <a:ext cx="2664910" cy="402652"/>
          </a:xfrm>
        </p:spPr>
        <p:txBody>
          <a:bodyPr/>
          <a:lstStyle/>
          <a:p>
            <a:fld id="{BF7FF9F5-B915-B041-BF56-50F7A7D47C1C}" type="slidenum">
              <a:rPr lang="en-US" smtClean="0"/>
              <a:pPr/>
              <a:t>‹#›</a:t>
            </a:fld>
            <a:endParaRPr lang="en-US" dirty="0"/>
          </a:p>
        </p:txBody>
      </p:sp>
      <p:sp>
        <p:nvSpPr>
          <p:cNvPr id="10" name="Picture Placeholder 9"/>
          <p:cNvSpPr>
            <a:spLocks noGrp="1"/>
          </p:cNvSpPr>
          <p:nvPr>
            <p:ph type="pic" sz="quarter" idx="13" hasCustomPrompt="1"/>
          </p:nvPr>
        </p:nvSpPr>
        <p:spPr>
          <a:xfrm>
            <a:off x="381000" y="3088230"/>
            <a:ext cx="4597400" cy="3693569"/>
          </a:xfrm>
          <a:prstGeom prst="rect">
            <a:avLst/>
          </a:prstGeom>
        </p:spPr>
        <p:txBody>
          <a:bodyPr>
            <a:normAutofit/>
          </a:bodyPr>
          <a:lstStyle>
            <a:lvl1pPr marL="0" indent="0">
              <a:buNone/>
              <a:defRPr sz="1800" b="0"/>
            </a:lvl1pPr>
          </a:lstStyle>
          <a:p>
            <a:r>
              <a:rPr lang="en-US" dirty="0" err="1" smtClean="0"/>
              <a:t>Slika</a:t>
            </a:r>
            <a:endParaRPr lang="en-US" dirty="0"/>
          </a:p>
        </p:txBody>
      </p:sp>
      <p:sp>
        <p:nvSpPr>
          <p:cNvPr id="12" name="Text Placeholder 11"/>
          <p:cNvSpPr>
            <a:spLocks noGrp="1"/>
          </p:cNvSpPr>
          <p:nvPr>
            <p:ph type="body" sz="quarter" idx="14" hasCustomPrompt="1"/>
          </p:nvPr>
        </p:nvSpPr>
        <p:spPr>
          <a:xfrm>
            <a:off x="5156200" y="3088230"/>
            <a:ext cx="5168900" cy="3693570"/>
          </a:xfrm>
          <a:prstGeom prst="rect">
            <a:avLst/>
          </a:prstGeom>
        </p:spPr>
        <p:txBody>
          <a:bodyPr/>
          <a:lstStyle>
            <a:lvl1pPr marL="0" indent="0">
              <a:buNone/>
              <a:defRPr sz="2000" b="0"/>
            </a:lvl1pPr>
          </a:lstStyle>
          <a:p>
            <a:pPr lvl="0"/>
            <a:r>
              <a:rPr lang="en-US" dirty="0" err="1" smtClean="0"/>
              <a:t>Besedilo</a:t>
            </a:r>
            <a:endParaRPr lang="en-US" dirty="0"/>
          </a:p>
        </p:txBody>
      </p:sp>
      <p:sp>
        <p:nvSpPr>
          <p:cNvPr id="16" name="Title 1"/>
          <p:cNvSpPr>
            <a:spLocks noGrp="1"/>
          </p:cNvSpPr>
          <p:nvPr>
            <p:ph type="ctrTitle" hasCustomPrompt="1"/>
          </p:nvPr>
        </p:nvSpPr>
        <p:spPr>
          <a:xfrm>
            <a:off x="381000" y="1579062"/>
            <a:ext cx="9944100" cy="810669"/>
          </a:xfrm>
        </p:spPr>
        <p:txBody>
          <a:bodyPr>
            <a:normAutofit/>
          </a:bodyPr>
          <a:lstStyle>
            <a:lvl1pPr algn="l">
              <a:defRPr sz="5000">
                <a:solidFill>
                  <a:srgbClr val="262626"/>
                </a:solidFill>
              </a:defRPr>
            </a:lvl1pPr>
          </a:lstStyle>
          <a:p>
            <a:r>
              <a:rPr lang="sl-SI" dirty="0" smtClean="0"/>
              <a:t>CLICK TO EDIT MASTER TITLE STYLE</a:t>
            </a:r>
            <a:endParaRPr lang="en-US" dirty="0"/>
          </a:p>
        </p:txBody>
      </p:sp>
      <p:sp>
        <p:nvSpPr>
          <p:cNvPr id="17" name="Subtitle 2"/>
          <p:cNvSpPr>
            <a:spLocks noGrp="1"/>
          </p:cNvSpPr>
          <p:nvPr>
            <p:ph type="subTitle" idx="1"/>
          </p:nvPr>
        </p:nvSpPr>
        <p:spPr>
          <a:xfrm>
            <a:off x="381000" y="2402431"/>
            <a:ext cx="9944100" cy="685800"/>
          </a:xfrm>
          <a:prstGeom prst="rect">
            <a:avLst/>
          </a:prstGeom>
        </p:spPr>
        <p:txBody>
          <a:bodyPr/>
          <a:lstStyle>
            <a:lvl1pPr marL="0" indent="0" algn="l">
              <a:buNone/>
              <a:defRPr b="0" i="0">
                <a:solidFill>
                  <a:schemeClr val="tx1">
                    <a:lumMod val="85000"/>
                    <a:lumOff val="15000"/>
                  </a:schemeClr>
                </a:solidFill>
                <a:latin typeface="Myriad Pro Cond"/>
                <a:cs typeface="Myriad Pro Cond"/>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sl-SI" dirty="0" smtClean="0"/>
              <a:t>Click to edit Master subtitle style</a:t>
            </a:r>
            <a:endParaRPr lang="en-US" dirty="0"/>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374990"/>
            <a:ext cx="1815420" cy="907710"/>
          </a:xfrm>
          <a:prstGeom prst="rect">
            <a:avLst/>
          </a:prstGeom>
        </p:spPr>
      </p:pic>
    </p:spTree>
    <p:extLst>
      <p:ext uri="{BB962C8B-B14F-4D97-AF65-F5344CB8AC3E}">
        <p14:creationId xmlns:p14="http://schemas.microsoft.com/office/powerpoint/2010/main" val="13870842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picna stran graf">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81000" y="7009642"/>
            <a:ext cx="2647448" cy="402652"/>
          </a:xfrm>
        </p:spPr>
        <p:txBody>
          <a:bodyPr/>
          <a:lstStyle/>
          <a:p>
            <a:fld id="{BA089B7A-57E3-0D4D-B99E-388CA80C483E}" type="datetimeFigureOut">
              <a:rPr lang="en-US" smtClean="0"/>
              <a:pPr/>
              <a:t>6/19/2015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60190" y="7009642"/>
            <a:ext cx="2664910" cy="402652"/>
          </a:xfrm>
        </p:spPr>
        <p:txBody>
          <a:bodyPr/>
          <a:lstStyle/>
          <a:p>
            <a:fld id="{BF7FF9F5-B915-B041-BF56-50F7A7D47C1C}" type="slidenum">
              <a:rPr lang="en-US" smtClean="0"/>
              <a:pPr/>
              <a:t>‹#›</a:t>
            </a:fld>
            <a:endParaRPr lang="en-US" dirty="0"/>
          </a:p>
        </p:txBody>
      </p:sp>
      <p:sp>
        <p:nvSpPr>
          <p:cNvPr id="6" name="Picture Placeholder 9"/>
          <p:cNvSpPr>
            <a:spLocks noGrp="1"/>
          </p:cNvSpPr>
          <p:nvPr>
            <p:ph type="pic" sz="quarter" idx="13" hasCustomPrompt="1"/>
          </p:nvPr>
        </p:nvSpPr>
        <p:spPr>
          <a:xfrm>
            <a:off x="381000" y="2821530"/>
            <a:ext cx="4597400" cy="3693569"/>
          </a:xfrm>
          <a:prstGeom prst="rect">
            <a:avLst/>
          </a:prstGeom>
        </p:spPr>
        <p:txBody>
          <a:bodyPr>
            <a:normAutofit/>
          </a:bodyPr>
          <a:lstStyle>
            <a:lvl1pPr marL="0" indent="0">
              <a:buNone/>
              <a:defRPr sz="1800" b="0"/>
            </a:lvl1pPr>
          </a:lstStyle>
          <a:p>
            <a:r>
              <a:rPr lang="en-US" dirty="0" err="1" smtClean="0"/>
              <a:t>Slika</a:t>
            </a:r>
            <a:endParaRPr lang="en-US" dirty="0"/>
          </a:p>
        </p:txBody>
      </p:sp>
      <p:sp>
        <p:nvSpPr>
          <p:cNvPr id="7" name="Text Placeholder 11"/>
          <p:cNvSpPr>
            <a:spLocks noGrp="1"/>
          </p:cNvSpPr>
          <p:nvPr>
            <p:ph type="body" sz="quarter" idx="14" hasCustomPrompt="1"/>
          </p:nvPr>
        </p:nvSpPr>
        <p:spPr>
          <a:xfrm>
            <a:off x="5156200" y="2821530"/>
            <a:ext cx="5168900" cy="3693570"/>
          </a:xfrm>
          <a:prstGeom prst="rect">
            <a:avLst/>
          </a:prstGeom>
        </p:spPr>
        <p:txBody>
          <a:bodyPr/>
          <a:lstStyle>
            <a:lvl1pPr marL="0" indent="0">
              <a:buNone/>
              <a:defRPr sz="2000" b="0"/>
            </a:lvl1pPr>
          </a:lstStyle>
          <a:p>
            <a:pPr lvl="0"/>
            <a:r>
              <a:rPr lang="en-US" dirty="0" err="1" smtClean="0"/>
              <a:t>Besedilo</a:t>
            </a:r>
            <a:endParaRPr lang="en-US" dirty="0"/>
          </a:p>
        </p:txBody>
      </p:sp>
      <p:sp>
        <p:nvSpPr>
          <p:cNvPr id="10" name="Title 1"/>
          <p:cNvSpPr>
            <a:spLocks noGrp="1"/>
          </p:cNvSpPr>
          <p:nvPr>
            <p:ph type="ctrTitle" hasCustomPrompt="1"/>
          </p:nvPr>
        </p:nvSpPr>
        <p:spPr>
          <a:xfrm>
            <a:off x="381000" y="1007562"/>
            <a:ext cx="9944100" cy="810669"/>
          </a:xfrm>
        </p:spPr>
        <p:txBody>
          <a:bodyPr>
            <a:normAutofit/>
          </a:bodyPr>
          <a:lstStyle>
            <a:lvl1pPr algn="l">
              <a:defRPr sz="5000">
                <a:solidFill>
                  <a:srgbClr val="262626"/>
                </a:solidFill>
              </a:defRPr>
            </a:lvl1pPr>
          </a:lstStyle>
          <a:p>
            <a:r>
              <a:rPr lang="sl-SI" dirty="0" smtClean="0"/>
              <a:t>CLICK TO EDIT MASTER TITLE STYLE</a:t>
            </a:r>
            <a:endParaRPr lang="en-US" dirty="0"/>
          </a:p>
        </p:txBody>
      </p:sp>
      <p:sp>
        <p:nvSpPr>
          <p:cNvPr id="11" name="Subtitle 2"/>
          <p:cNvSpPr>
            <a:spLocks noGrp="1"/>
          </p:cNvSpPr>
          <p:nvPr>
            <p:ph type="subTitle" idx="1"/>
          </p:nvPr>
        </p:nvSpPr>
        <p:spPr>
          <a:xfrm>
            <a:off x="381000" y="1830931"/>
            <a:ext cx="9944100" cy="685800"/>
          </a:xfrm>
          <a:prstGeom prst="rect">
            <a:avLst/>
          </a:prstGeom>
        </p:spPr>
        <p:txBody>
          <a:bodyPr/>
          <a:lstStyle>
            <a:lvl1pPr marL="0" indent="0" algn="l">
              <a:buNone/>
              <a:defRPr b="0" i="0">
                <a:solidFill>
                  <a:schemeClr val="tx1">
                    <a:lumMod val="85000"/>
                    <a:lumOff val="15000"/>
                  </a:schemeClr>
                </a:solidFill>
                <a:latin typeface="Myriad Pro Cond"/>
                <a:cs typeface="Myriad Pro Cond"/>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sl-SI" dirty="0" smtClean="0"/>
              <a:t>Click to edit Master subtitle style</a:t>
            </a:r>
            <a:endParaRPr lang="en-US" dirty="0"/>
          </a:p>
        </p:txBody>
      </p:sp>
    </p:spTree>
    <p:extLst>
      <p:ext uri="{BB962C8B-B14F-4D97-AF65-F5344CB8AC3E}">
        <p14:creationId xmlns:p14="http://schemas.microsoft.com/office/powerpoint/2010/main" val="3513476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amo naslov in podnaslov + logo">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81000" y="7009642"/>
            <a:ext cx="2647448" cy="402652"/>
          </a:xfrm>
        </p:spPr>
        <p:txBody>
          <a:bodyPr/>
          <a:lstStyle/>
          <a:p>
            <a:fld id="{BA089B7A-57E3-0D4D-B99E-388CA80C483E}" type="datetimeFigureOut">
              <a:rPr lang="en-US" smtClean="0"/>
              <a:pPr/>
              <a:t>6/19/2015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60190" y="7009642"/>
            <a:ext cx="2664910" cy="402652"/>
          </a:xfrm>
        </p:spPr>
        <p:txBody>
          <a:bodyPr/>
          <a:lstStyle/>
          <a:p>
            <a:fld id="{BF7FF9F5-B915-B041-BF56-50F7A7D47C1C}" type="slidenum">
              <a:rPr lang="en-US" smtClean="0"/>
              <a:pPr/>
              <a:t>‹#›</a:t>
            </a:fld>
            <a:endParaRPr lang="en-US" dirty="0"/>
          </a:p>
        </p:txBody>
      </p:sp>
      <p:sp>
        <p:nvSpPr>
          <p:cNvPr id="8" name="Title 1"/>
          <p:cNvSpPr>
            <a:spLocks noGrp="1"/>
          </p:cNvSpPr>
          <p:nvPr>
            <p:ph type="ctrTitle" hasCustomPrompt="1"/>
          </p:nvPr>
        </p:nvSpPr>
        <p:spPr>
          <a:xfrm>
            <a:off x="381000" y="1579062"/>
            <a:ext cx="9944100" cy="810669"/>
          </a:xfrm>
        </p:spPr>
        <p:txBody>
          <a:bodyPr>
            <a:normAutofit/>
          </a:bodyPr>
          <a:lstStyle>
            <a:lvl1pPr algn="l">
              <a:defRPr sz="5000">
                <a:solidFill>
                  <a:srgbClr val="262626"/>
                </a:solidFill>
              </a:defRPr>
            </a:lvl1pPr>
          </a:lstStyle>
          <a:p>
            <a:r>
              <a:rPr lang="sl-SI" dirty="0" smtClean="0"/>
              <a:t>CLICK TO EDIT MASTER TITLE STYLE</a:t>
            </a:r>
            <a:endParaRPr lang="en-US" dirty="0"/>
          </a:p>
        </p:txBody>
      </p:sp>
      <p:sp>
        <p:nvSpPr>
          <p:cNvPr id="9" name="Subtitle 2"/>
          <p:cNvSpPr>
            <a:spLocks noGrp="1"/>
          </p:cNvSpPr>
          <p:nvPr>
            <p:ph type="subTitle" idx="1"/>
          </p:nvPr>
        </p:nvSpPr>
        <p:spPr>
          <a:xfrm>
            <a:off x="381000" y="2402431"/>
            <a:ext cx="9944100" cy="685800"/>
          </a:xfrm>
          <a:prstGeom prst="rect">
            <a:avLst/>
          </a:prstGeom>
        </p:spPr>
        <p:txBody>
          <a:bodyPr/>
          <a:lstStyle>
            <a:lvl1pPr marL="0" indent="0" algn="l">
              <a:buNone/>
              <a:defRPr b="0" i="0">
                <a:solidFill>
                  <a:schemeClr val="tx1">
                    <a:lumMod val="85000"/>
                    <a:lumOff val="15000"/>
                  </a:schemeClr>
                </a:solidFill>
                <a:latin typeface="Myriad Pro Cond"/>
                <a:cs typeface="Myriad Pro Cond"/>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sl-SI" dirty="0" smtClean="0"/>
              <a:t>Click to edit Master subtitle style</a:t>
            </a:r>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374990"/>
            <a:ext cx="1815420" cy="907710"/>
          </a:xfrm>
          <a:prstGeom prst="rect">
            <a:avLst/>
          </a:prstGeom>
        </p:spPr>
      </p:pic>
    </p:spTree>
    <p:extLst>
      <p:ext uri="{BB962C8B-B14F-4D97-AF65-F5344CB8AC3E}">
        <p14:creationId xmlns:p14="http://schemas.microsoft.com/office/powerpoint/2010/main" val="4232483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o naslov in podnaslov">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81000" y="7009642"/>
            <a:ext cx="2647448" cy="402652"/>
          </a:xfrm>
        </p:spPr>
        <p:txBody>
          <a:bodyPr/>
          <a:lstStyle/>
          <a:p>
            <a:fld id="{BA089B7A-57E3-0D4D-B99E-388CA80C483E}" type="datetimeFigureOut">
              <a:rPr lang="en-US" smtClean="0"/>
              <a:pPr/>
              <a:t>6/19/2015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60190" y="7009642"/>
            <a:ext cx="2664910" cy="402652"/>
          </a:xfrm>
        </p:spPr>
        <p:txBody>
          <a:bodyPr/>
          <a:lstStyle/>
          <a:p>
            <a:fld id="{BF7FF9F5-B915-B041-BF56-50F7A7D47C1C}" type="slidenum">
              <a:rPr lang="en-US" smtClean="0"/>
              <a:pPr/>
              <a:t>‹#›</a:t>
            </a:fld>
            <a:endParaRPr lang="en-US" dirty="0"/>
          </a:p>
        </p:txBody>
      </p:sp>
      <p:sp>
        <p:nvSpPr>
          <p:cNvPr id="8" name="Title 1"/>
          <p:cNvSpPr>
            <a:spLocks noGrp="1"/>
          </p:cNvSpPr>
          <p:nvPr>
            <p:ph type="ctrTitle" hasCustomPrompt="1"/>
          </p:nvPr>
        </p:nvSpPr>
        <p:spPr>
          <a:xfrm>
            <a:off x="381000" y="1007562"/>
            <a:ext cx="9944100" cy="810669"/>
          </a:xfrm>
        </p:spPr>
        <p:txBody>
          <a:bodyPr>
            <a:normAutofit/>
          </a:bodyPr>
          <a:lstStyle>
            <a:lvl1pPr algn="l">
              <a:defRPr sz="5000">
                <a:solidFill>
                  <a:srgbClr val="262626"/>
                </a:solidFill>
              </a:defRPr>
            </a:lvl1pPr>
          </a:lstStyle>
          <a:p>
            <a:r>
              <a:rPr lang="sl-SI" dirty="0" smtClean="0"/>
              <a:t>CLICK TO EDIT MASTER TITLE STYLE</a:t>
            </a:r>
            <a:endParaRPr lang="en-US" dirty="0"/>
          </a:p>
        </p:txBody>
      </p:sp>
      <p:sp>
        <p:nvSpPr>
          <p:cNvPr id="9" name="Subtitle 2"/>
          <p:cNvSpPr>
            <a:spLocks noGrp="1"/>
          </p:cNvSpPr>
          <p:nvPr>
            <p:ph type="subTitle" idx="1"/>
          </p:nvPr>
        </p:nvSpPr>
        <p:spPr>
          <a:xfrm>
            <a:off x="381000" y="1830931"/>
            <a:ext cx="9944100" cy="685800"/>
          </a:xfrm>
          <a:prstGeom prst="rect">
            <a:avLst/>
          </a:prstGeom>
        </p:spPr>
        <p:txBody>
          <a:bodyPr/>
          <a:lstStyle>
            <a:lvl1pPr marL="0" indent="0" algn="l">
              <a:buNone/>
              <a:defRPr b="0" i="0">
                <a:solidFill>
                  <a:schemeClr val="tx1">
                    <a:lumMod val="85000"/>
                    <a:lumOff val="15000"/>
                  </a:schemeClr>
                </a:solidFill>
                <a:latin typeface="Myriad Pro Cond"/>
                <a:cs typeface="Myriad Pro Cond"/>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sl-SI" dirty="0" smtClean="0"/>
              <a:t>Click to edit Master subtitle style</a:t>
            </a:r>
            <a:endParaRPr lang="en-US" dirty="0"/>
          </a:p>
        </p:txBody>
      </p:sp>
    </p:spTree>
    <p:extLst>
      <p:ext uri="{BB962C8B-B14F-4D97-AF65-F5344CB8AC3E}">
        <p14:creationId xmlns:p14="http://schemas.microsoft.com/office/powerpoint/2010/main" val="1547944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801648" y="2349386"/>
            <a:ext cx="9085342" cy="1621111"/>
          </a:xfrm>
        </p:spPr>
        <p:txBody>
          <a:bodyPr/>
          <a:lstStyle/>
          <a:p>
            <a:r>
              <a:rPr lang="sl-SI" smtClean="0"/>
              <a:t>Uredite slog naslova matrice</a:t>
            </a:r>
            <a:endParaRPr lang="en-GB"/>
          </a:p>
        </p:txBody>
      </p:sp>
      <p:sp>
        <p:nvSpPr>
          <p:cNvPr id="3" name="Podnaslov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sl-SI" smtClean="0"/>
              <a:t>Uredite slog podnaslova matrice</a:t>
            </a:r>
            <a:endParaRPr lang="en-GB"/>
          </a:p>
        </p:txBody>
      </p:sp>
      <p:sp>
        <p:nvSpPr>
          <p:cNvPr id="4" name="Ograda datuma 3"/>
          <p:cNvSpPr>
            <a:spLocks noGrp="1"/>
          </p:cNvSpPr>
          <p:nvPr>
            <p:ph type="dt" sz="half" idx="10"/>
          </p:nvPr>
        </p:nvSpPr>
        <p:spPr/>
        <p:txBody>
          <a:bodyPr/>
          <a:lstStyle/>
          <a:p>
            <a:fld id="{E9A29C42-EF4B-4E5D-8880-BF75C68EE6CF}" type="datetimeFigureOut">
              <a:rPr lang="en-GB" smtClean="0">
                <a:solidFill>
                  <a:prstClr val="black">
                    <a:tint val="75000"/>
                  </a:prstClr>
                </a:solidFill>
              </a:rPr>
              <a:pPr/>
              <a:t>19/06/2015</a:t>
            </a:fld>
            <a:endParaRPr lang="en-GB">
              <a:solidFill>
                <a:prstClr val="black">
                  <a:tint val="75000"/>
                </a:prstClr>
              </a:solidFill>
            </a:endParaRPr>
          </a:p>
        </p:txBody>
      </p:sp>
      <p:sp>
        <p:nvSpPr>
          <p:cNvPr id="5" name="Ograda noge 4"/>
          <p:cNvSpPr>
            <a:spLocks noGrp="1"/>
          </p:cNvSpPr>
          <p:nvPr>
            <p:ph type="ftr" sz="quarter" idx="11"/>
          </p:nvPr>
        </p:nvSpPr>
        <p:spPr/>
        <p:txBody>
          <a:bodyPr/>
          <a:lstStyle/>
          <a:p>
            <a:endParaRPr lang="en-GB">
              <a:solidFill>
                <a:prstClr val="black">
                  <a:tint val="75000"/>
                </a:prstClr>
              </a:solidFill>
            </a:endParaRPr>
          </a:p>
        </p:txBody>
      </p:sp>
      <p:sp>
        <p:nvSpPr>
          <p:cNvPr id="6" name="Ograda številke diapozitiva 5"/>
          <p:cNvSpPr>
            <a:spLocks noGrp="1"/>
          </p:cNvSpPr>
          <p:nvPr>
            <p:ph type="sldNum" sz="quarter" idx="12"/>
          </p:nvPr>
        </p:nvSpPr>
        <p:spPr/>
        <p:txBody>
          <a:bodyPr/>
          <a:lstStyle/>
          <a:p>
            <a:fld id="{ADBA3329-A779-477B-9B77-0125F32CEC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2924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GB"/>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grada datuma 3"/>
          <p:cNvSpPr>
            <a:spLocks noGrp="1"/>
          </p:cNvSpPr>
          <p:nvPr>
            <p:ph type="dt" sz="half" idx="10"/>
          </p:nvPr>
        </p:nvSpPr>
        <p:spPr/>
        <p:txBody>
          <a:bodyPr/>
          <a:lstStyle/>
          <a:p>
            <a:fld id="{E9A29C42-EF4B-4E5D-8880-BF75C68EE6CF}" type="datetimeFigureOut">
              <a:rPr lang="en-GB" smtClean="0">
                <a:solidFill>
                  <a:prstClr val="black">
                    <a:tint val="75000"/>
                  </a:prstClr>
                </a:solidFill>
              </a:rPr>
              <a:pPr/>
              <a:t>19/06/2015</a:t>
            </a:fld>
            <a:endParaRPr lang="en-GB">
              <a:solidFill>
                <a:prstClr val="black">
                  <a:tint val="75000"/>
                </a:prstClr>
              </a:solidFill>
            </a:endParaRPr>
          </a:p>
        </p:txBody>
      </p:sp>
      <p:sp>
        <p:nvSpPr>
          <p:cNvPr id="5" name="Ograda noge 4"/>
          <p:cNvSpPr>
            <a:spLocks noGrp="1"/>
          </p:cNvSpPr>
          <p:nvPr>
            <p:ph type="ftr" sz="quarter" idx="11"/>
          </p:nvPr>
        </p:nvSpPr>
        <p:spPr/>
        <p:txBody>
          <a:bodyPr/>
          <a:lstStyle/>
          <a:p>
            <a:endParaRPr lang="en-GB">
              <a:solidFill>
                <a:prstClr val="black">
                  <a:tint val="75000"/>
                </a:prstClr>
              </a:solidFill>
            </a:endParaRPr>
          </a:p>
        </p:txBody>
      </p:sp>
      <p:sp>
        <p:nvSpPr>
          <p:cNvPr id="6" name="Ograda številke diapozitiva 5"/>
          <p:cNvSpPr>
            <a:spLocks noGrp="1"/>
          </p:cNvSpPr>
          <p:nvPr>
            <p:ph type="sldNum" sz="quarter" idx="12"/>
          </p:nvPr>
        </p:nvSpPr>
        <p:spPr/>
        <p:txBody>
          <a:bodyPr/>
          <a:lstStyle/>
          <a:p>
            <a:fld id="{ADBA3329-A779-477B-9B77-0125F32CEC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8508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44329" y="4859832"/>
            <a:ext cx="9085342" cy="1502066"/>
          </a:xfrm>
        </p:spPr>
        <p:txBody>
          <a:bodyPr anchor="t"/>
          <a:lstStyle>
            <a:lvl1pPr algn="l">
              <a:defRPr sz="4600" b="1" cap="all"/>
            </a:lvl1pPr>
          </a:lstStyle>
          <a:p>
            <a:r>
              <a:rPr lang="sl-SI" smtClean="0"/>
              <a:t>Uredite slog naslova matrice</a:t>
            </a:r>
            <a:endParaRPr lang="en-GB"/>
          </a:p>
        </p:txBody>
      </p:sp>
      <p:sp>
        <p:nvSpPr>
          <p:cNvPr id="3" name="Ograda besedila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E9A29C42-EF4B-4E5D-8880-BF75C68EE6CF}" type="datetimeFigureOut">
              <a:rPr lang="en-GB" smtClean="0">
                <a:solidFill>
                  <a:prstClr val="black">
                    <a:tint val="75000"/>
                  </a:prstClr>
                </a:solidFill>
              </a:rPr>
              <a:pPr/>
              <a:t>19/06/2015</a:t>
            </a:fld>
            <a:endParaRPr lang="en-GB">
              <a:solidFill>
                <a:prstClr val="black">
                  <a:tint val="75000"/>
                </a:prstClr>
              </a:solidFill>
            </a:endParaRPr>
          </a:p>
        </p:txBody>
      </p:sp>
      <p:sp>
        <p:nvSpPr>
          <p:cNvPr id="5" name="Ograda noge 4"/>
          <p:cNvSpPr>
            <a:spLocks noGrp="1"/>
          </p:cNvSpPr>
          <p:nvPr>
            <p:ph type="ftr" sz="quarter" idx="11"/>
          </p:nvPr>
        </p:nvSpPr>
        <p:spPr/>
        <p:txBody>
          <a:bodyPr/>
          <a:lstStyle/>
          <a:p>
            <a:endParaRPr lang="en-GB">
              <a:solidFill>
                <a:prstClr val="black">
                  <a:tint val="75000"/>
                </a:prstClr>
              </a:solidFill>
            </a:endParaRPr>
          </a:p>
        </p:txBody>
      </p:sp>
      <p:sp>
        <p:nvSpPr>
          <p:cNvPr id="6" name="Ograda številke diapozitiva 5"/>
          <p:cNvSpPr>
            <a:spLocks noGrp="1"/>
          </p:cNvSpPr>
          <p:nvPr>
            <p:ph type="sldNum" sz="quarter" idx="12"/>
          </p:nvPr>
        </p:nvSpPr>
        <p:spPr/>
        <p:txBody>
          <a:bodyPr/>
          <a:lstStyle/>
          <a:p>
            <a:fld id="{ADBA3329-A779-477B-9B77-0125F32CEC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9798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GB"/>
          </a:p>
        </p:txBody>
      </p:sp>
      <p:sp>
        <p:nvSpPr>
          <p:cNvPr id="3" name="Ograda vsebine 2"/>
          <p:cNvSpPr>
            <a:spLocks noGrp="1"/>
          </p:cNvSpPr>
          <p:nvPr>
            <p:ph sz="half" idx="1"/>
          </p:nvPr>
        </p:nvSpPr>
        <p:spPr>
          <a:xfrm>
            <a:off x="534432" y="1764666"/>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grada vsebine 3"/>
          <p:cNvSpPr>
            <a:spLocks noGrp="1"/>
          </p:cNvSpPr>
          <p:nvPr>
            <p:ph sz="half" idx="2"/>
          </p:nvPr>
        </p:nvSpPr>
        <p:spPr>
          <a:xfrm>
            <a:off x="5433391" y="1764666"/>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5" name="Ograda datuma 4"/>
          <p:cNvSpPr>
            <a:spLocks noGrp="1"/>
          </p:cNvSpPr>
          <p:nvPr>
            <p:ph type="dt" sz="half" idx="10"/>
          </p:nvPr>
        </p:nvSpPr>
        <p:spPr/>
        <p:txBody>
          <a:bodyPr/>
          <a:lstStyle/>
          <a:p>
            <a:fld id="{E9A29C42-EF4B-4E5D-8880-BF75C68EE6CF}" type="datetimeFigureOut">
              <a:rPr lang="en-GB" smtClean="0">
                <a:solidFill>
                  <a:prstClr val="black">
                    <a:tint val="75000"/>
                  </a:prstClr>
                </a:solidFill>
              </a:rPr>
              <a:pPr/>
              <a:t>19/06/2015</a:t>
            </a:fld>
            <a:endParaRPr lang="en-GB">
              <a:solidFill>
                <a:prstClr val="black">
                  <a:tint val="75000"/>
                </a:prstClr>
              </a:solidFill>
            </a:endParaRPr>
          </a:p>
        </p:txBody>
      </p:sp>
      <p:sp>
        <p:nvSpPr>
          <p:cNvPr id="6" name="Ograda noge 5"/>
          <p:cNvSpPr>
            <a:spLocks noGrp="1"/>
          </p:cNvSpPr>
          <p:nvPr>
            <p:ph type="ftr" sz="quarter" idx="11"/>
          </p:nvPr>
        </p:nvSpPr>
        <p:spPr/>
        <p:txBody>
          <a:bodyPr/>
          <a:lstStyle/>
          <a:p>
            <a:endParaRPr lang="en-GB">
              <a:solidFill>
                <a:prstClr val="black">
                  <a:tint val="75000"/>
                </a:prstClr>
              </a:solidFill>
            </a:endParaRPr>
          </a:p>
        </p:txBody>
      </p:sp>
      <p:sp>
        <p:nvSpPr>
          <p:cNvPr id="7" name="Ograda številke diapozitiva 6"/>
          <p:cNvSpPr>
            <a:spLocks noGrp="1"/>
          </p:cNvSpPr>
          <p:nvPr>
            <p:ph type="sldNum" sz="quarter" idx="12"/>
          </p:nvPr>
        </p:nvSpPr>
        <p:spPr/>
        <p:txBody>
          <a:bodyPr/>
          <a:lstStyle/>
          <a:p>
            <a:fld id="{ADBA3329-A779-477B-9B77-0125F32CEC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1149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en-GB"/>
          </a:p>
        </p:txBody>
      </p:sp>
      <p:sp>
        <p:nvSpPr>
          <p:cNvPr id="3" name="Ograda besedila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sl-SI" smtClean="0"/>
              <a:t>Uredite sloge besedila matrice</a:t>
            </a:r>
          </a:p>
        </p:txBody>
      </p:sp>
      <p:sp>
        <p:nvSpPr>
          <p:cNvPr id="4" name="Ograda vsebine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5" name="Ograda besedila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sl-SI" smtClean="0"/>
              <a:t>Uredite sloge besedila matrice</a:t>
            </a:r>
          </a:p>
        </p:txBody>
      </p:sp>
      <p:sp>
        <p:nvSpPr>
          <p:cNvPr id="6" name="Ograda vsebine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7" name="Ograda datuma 6"/>
          <p:cNvSpPr>
            <a:spLocks noGrp="1"/>
          </p:cNvSpPr>
          <p:nvPr>
            <p:ph type="dt" sz="half" idx="10"/>
          </p:nvPr>
        </p:nvSpPr>
        <p:spPr/>
        <p:txBody>
          <a:bodyPr/>
          <a:lstStyle/>
          <a:p>
            <a:fld id="{E9A29C42-EF4B-4E5D-8880-BF75C68EE6CF}" type="datetimeFigureOut">
              <a:rPr lang="en-GB" smtClean="0">
                <a:solidFill>
                  <a:prstClr val="black">
                    <a:tint val="75000"/>
                  </a:prstClr>
                </a:solidFill>
              </a:rPr>
              <a:pPr/>
              <a:t>19/06/2015</a:t>
            </a:fld>
            <a:endParaRPr lang="en-GB">
              <a:solidFill>
                <a:prstClr val="black">
                  <a:tint val="75000"/>
                </a:prstClr>
              </a:solidFill>
            </a:endParaRPr>
          </a:p>
        </p:txBody>
      </p:sp>
      <p:sp>
        <p:nvSpPr>
          <p:cNvPr id="8" name="Ograda noge 7"/>
          <p:cNvSpPr>
            <a:spLocks noGrp="1"/>
          </p:cNvSpPr>
          <p:nvPr>
            <p:ph type="ftr" sz="quarter" idx="11"/>
          </p:nvPr>
        </p:nvSpPr>
        <p:spPr/>
        <p:txBody>
          <a:bodyPr/>
          <a:lstStyle/>
          <a:p>
            <a:endParaRPr lang="en-GB">
              <a:solidFill>
                <a:prstClr val="black">
                  <a:tint val="75000"/>
                </a:prstClr>
              </a:solidFill>
            </a:endParaRPr>
          </a:p>
        </p:txBody>
      </p:sp>
      <p:sp>
        <p:nvSpPr>
          <p:cNvPr id="9" name="Ograda številke diapozitiva 8"/>
          <p:cNvSpPr>
            <a:spLocks noGrp="1"/>
          </p:cNvSpPr>
          <p:nvPr>
            <p:ph type="sldNum" sz="quarter" idx="12"/>
          </p:nvPr>
        </p:nvSpPr>
        <p:spPr/>
        <p:txBody>
          <a:bodyPr/>
          <a:lstStyle/>
          <a:p>
            <a:fld id="{ADBA3329-A779-477B-9B77-0125F32CEC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9543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GB"/>
          </a:p>
        </p:txBody>
      </p:sp>
      <p:sp>
        <p:nvSpPr>
          <p:cNvPr id="3" name="Ograda datuma 2"/>
          <p:cNvSpPr>
            <a:spLocks noGrp="1"/>
          </p:cNvSpPr>
          <p:nvPr>
            <p:ph type="dt" sz="half" idx="10"/>
          </p:nvPr>
        </p:nvSpPr>
        <p:spPr/>
        <p:txBody>
          <a:bodyPr/>
          <a:lstStyle/>
          <a:p>
            <a:fld id="{E9A29C42-EF4B-4E5D-8880-BF75C68EE6CF}" type="datetimeFigureOut">
              <a:rPr lang="en-GB" smtClean="0">
                <a:solidFill>
                  <a:prstClr val="black">
                    <a:tint val="75000"/>
                  </a:prstClr>
                </a:solidFill>
              </a:rPr>
              <a:pPr/>
              <a:t>19/06/2015</a:t>
            </a:fld>
            <a:endParaRPr lang="en-GB">
              <a:solidFill>
                <a:prstClr val="black">
                  <a:tint val="75000"/>
                </a:prstClr>
              </a:solidFill>
            </a:endParaRPr>
          </a:p>
        </p:txBody>
      </p:sp>
      <p:sp>
        <p:nvSpPr>
          <p:cNvPr id="4" name="Ograda noge 3"/>
          <p:cNvSpPr>
            <a:spLocks noGrp="1"/>
          </p:cNvSpPr>
          <p:nvPr>
            <p:ph type="ftr" sz="quarter" idx="11"/>
          </p:nvPr>
        </p:nvSpPr>
        <p:spPr/>
        <p:txBody>
          <a:bodyPr/>
          <a:lstStyle/>
          <a:p>
            <a:endParaRPr lang="en-GB">
              <a:solidFill>
                <a:prstClr val="black">
                  <a:tint val="75000"/>
                </a:prstClr>
              </a:solidFill>
            </a:endParaRPr>
          </a:p>
        </p:txBody>
      </p:sp>
      <p:sp>
        <p:nvSpPr>
          <p:cNvPr id="5" name="Ograda številke diapozitiva 4"/>
          <p:cNvSpPr>
            <a:spLocks noGrp="1"/>
          </p:cNvSpPr>
          <p:nvPr>
            <p:ph type="sldNum" sz="quarter" idx="12"/>
          </p:nvPr>
        </p:nvSpPr>
        <p:spPr/>
        <p:txBody>
          <a:bodyPr/>
          <a:lstStyle/>
          <a:p>
            <a:fld id="{ADBA3329-A779-477B-9B77-0125F32CEC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623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Zadnja stran_korp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sl-SI" dirty="0" smtClean="0"/>
              <a:t>HVALA ZA VAŠO POZORNOST</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374990"/>
            <a:ext cx="1815420" cy="907710"/>
          </a:xfrm>
          <a:prstGeom prst="rect">
            <a:avLst/>
          </a:prstGeom>
        </p:spPr>
      </p:pic>
    </p:spTree>
    <p:extLst>
      <p:ext uri="{BB962C8B-B14F-4D97-AF65-F5344CB8AC3E}">
        <p14:creationId xmlns:p14="http://schemas.microsoft.com/office/powerpoint/2010/main" val="184747726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E9A29C42-EF4B-4E5D-8880-BF75C68EE6CF}" type="datetimeFigureOut">
              <a:rPr lang="en-GB" smtClean="0">
                <a:solidFill>
                  <a:prstClr val="black">
                    <a:tint val="75000"/>
                  </a:prstClr>
                </a:solidFill>
              </a:rPr>
              <a:pPr/>
              <a:t>19/06/2015</a:t>
            </a:fld>
            <a:endParaRPr lang="en-GB">
              <a:solidFill>
                <a:prstClr val="black">
                  <a:tint val="75000"/>
                </a:prstClr>
              </a:solidFill>
            </a:endParaRPr>
          </a:p>
        </p:txBody>
      </p:sp>
      <p:sp>
        <p:nvSpPr>
          <p:cNvPr id="3" name="Ograda noge 2"/>
          <p:cNvSpPr>
            <a:spLocks noGrp="1"/>
          </p:cNvSpPr>
          <p:nvPr>
            <p:ph type="ftr" sz="quarter" idx="11"/>
          </p:nvPr>
        </p:nvSpPr>
        <p:spPr/>
        <p:txBody>
          <a:bodyPr/>
          <a:lstStyle/>
          <a:p>
            <a:endParaRPr lang="en-GB">
              <a:solidFill>
                <a:prstClr val="black">
                  <a:tint val="75000"/>
                </a:prstClr>
              </a:solidFill>
            </a:endParaRPr>
          </a:p>
        </p:txBody>
      </p:sp>
      <p:sp>
        <p:nvSpPr>
          <p:cNvPr id="4" name="Ograda številke diapozitiva 3"/>
          <p:cNvSpPr>
            <a:spLocks noGrp="1"/>
          </p:cNvSpPr>
          <p:nvPr>
            <p:ph type="sldNum" sz="quarter" idx="12"/>
          </p:nvPr>
        </p:nvSpPr>
        <p:spPr/>
        <p:txBody>
          <a:bodyPr/>
          <a:lstStyle/>
          <a:p>
            <a:fld id="{ADBA3329-A779-477B-9B77-0125F32CEC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8676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534433" y="301113"/>
            <a:ext cx="3516488" cy="1281483"/>
          </a:xfrm>
        </p:spPr>
        <p:txBody>
          <a:bodyPr anchor="b"/>
          <a:lstStyle>
            <a:lvl1pPr algn="l">
              <a:defRPr sz="2300" b="1"/>
            </a:lvl1pPr>
          </a:lstStyle>
          <a:p>
            <a:r>
              <a:rPr lang="sl-SI" smtClean="0"/>
              <a:t>Uredite slog naslova matrice</a:t>
            </a:r>
            <a:endParaRPr lang="en-GB"/>
          </a:p>
        </p:txBody>
      </p:sp>
      <p:sp>
        <p:nvSpPr>
          <p:cNvPr id="3" name="Ograda vsebine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grada besedila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sl-SI" smtClean="0"/>
              <a:t>Uredite sloge besedila matrice</a:t>
            </a:r>
          </a:p>
        </p:txBody>
      </p:sp>
      <p:sp>
        <p:nvSpPr>
          <p:cNvPr id="5" name="Ograda datuma 4"/>
          <p:cNvSpPr>
            <a:spLocks noGrp="1"/>
          </p:cNvSpPr>
          <p:nvPr>
            <p:ph type="dt" sz="half" idx="10"/>
          </p:nvPr>
        </p:nvSpPr>
        <p:spPr/>
        <p:txBody>
          <a:bodyPr/>
          <a:lstStyle/>
          <a:p>
            <a:fld id="{E9A29C42-EF4B-4E5D-8880-BF75C68EE6CF}" type="datetimeFigureOut">
              <a:rPr lang="en-GB" smtClean="0">
                <a:solidFill>
                  <a:prstClr val="black">
                    <a:tint val="75000"/>
                  </a:prstClr>
                </a:solidFill>
              </a:rPr>
              <a:pPr/>
              <a:t>19/06/2015</a:t>
            </a:fld>
            <a:endParaRPr lang="en-GB">
              <a:solidFill>
                <a:prstClr val="black">
                  <a:tint val="75000"/>
                </a:prstClr>
              </a:solidFill>
            </a:endParaRPr>
          </a:p>
        </p:txBody>
      </p:sp>
      <p:sp>
        <p:nvSpPr>
          <p:cNvPr id="6" name="Ograda noge 5"/>
          <p:cNvSpPr>
            <a:spLocks noGrp="1"/>
          </p:cNvSpPr>
          <p:nvPr>
            <p:ph type="ftr" sz="quarter" idx="11"/>
          </p:nvPr>
        </p:nvSpPr>
        <p:spPr/>
        <p:txBody>
          <a:bodyPr/>
          <a:lstStyle/>
          <a:p>
            <a:endParaRPr lang="en-GB">
              <a:solidFill>
                <a:prstClr val="black">
                  <a:tint val="75000"/>
                </a:prstClr>
              </a:solidFill>
            </a:endParaRPr>
          </a:p>
        </p:txBody>
      </p:sp>
      <p:sp>
        <p:nvSpPr>
          <p:cNvPr id="7" name="Ograda številke diapozitiva 6"/>
          <p:cNvSpPr>
            <a:spLocks noGrp="1"/>
          </p:cNvSpPr>
          <p:nvPr>
            <p:ph type="sldNum" sz="quarter" idx="12"/>
          </p:nvPr>
        </p:nvSpPr>
        <p:spPr/>
        <p:txBody>
          <a:bodyPr/>
          <a:lstStyle/>
          <a:p>
            <a:fld id="{ADBA3329-A779-477B-9B77-0125F32CEC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650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2095048" y="5293995"/>
            <a:ext cx="6413183" cy="624986"/>
          </a:xfrm>
        </p:spPr>
        <p:txBody>
          <a:bodyPr anchor="b"/>
          <a:lstStyle>
            <a:lvl1pPr algn="l">
              <a:defRPr sz="2300" b="1"/>
            </a:lvl1pPr>
          </a:lstStyle>
          <a:p>
            <a:r>
              <a:rPr lang="sl-SI" smtClean="0"/>
              <a:t>Uredite slog naslova matrice</a:t>
            </a:r>
            <a:endParaRPr lang="en-GB"/>
          </a:p>
        </p:txBody>
      </p:sp>
      <p:sp>
        <p:nvSpPr>
          <p:cNvPr id="3" name="Ograda slike 2"/>
          <p:cNvSpPr>
            <a:spLocks noGrp="1"/>
          </p:cNvSpPr>
          <p:nvPr>
            <p:ph type="pic" idx="1"/>
          </p:nvPr>
        </p:nvSpPr>
        <p:spPr>
          <a:xfrm>
            <a:off x="2095048" y="675755"/>
            <a:ext cx="6413183" cy="453771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en-GB"/>
          </a:p>
        </p:txBody>
      </p:sp>
      <p:sp>
        <p:nvSpPr>
          <p:cNvPr id="4" name="Ograda besedila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sl-SI" smtClean="0"/>
              <a:t>Uredite sloge besedila matrice</a:t>
            </a:r>
          </a:p>
        </p:txBody>
      </p:sp>
      <p:sp>
        <p:nvSpPr>
          <p:cNvPr id="5" name="Ograda datuma 4"/>
          <p:cNvSpPr>
            <a:spLocks noGrp="1"/>
          </p:cNvSpPr>
          <p:nvPr>
            <p:ph type="dt" sz="half" idx="10"/>
          </p:nvPr>
        </p:nvSpPr>
        <p:spPr/>
        <p:txBody>
          <a:bodyPr/>
          <a:lstStyle/>
          <a:p>
            <a:fld id="{E9A29C42-EF4B-4E5D-8880-BF75C68EE6CF}" type="datetimeFigureOut">
              <a:rPr lang="en-GB" smtClean="0">
                <a:solidFill>
                  <a:prstClr val="black">
                    <a:tint val="75000"/>
                  </a:prstClr>
                </a:solidFill>
              </a:rPr>
              <a:pPr/>
              <a:t>19/06/2015</a:t>
            </a:fld>
            <a:endParaRPr lang="en-GB">
              <a:solidFill>
                <a:prstClr val="black">
                  <a:tint val="75000"/>
                </a:prstClr>
              </a:solidFill>
            </a:endParaRPr>
          </a:p>
        </p:txBody>
      </p:sp>
      <p:sp>
        <p:nvSpPr>
          <p:cNvPr id="6" name="Ograda noge 5"/>
          <p:cNvSpPr>
            <a:spLocks noGrp="1"/>
          </p:cNvSpPr>
          <p:nvPr>
            <p:ph type="ftr" sz="quarter" idx="11"/>
          </p:nvPr>
        </p:nvSpPr>
        <p:spPr/>
        <p:txBody>
          <a:bodyPr/>
          <a:lstStyle/>
          <a:p>
            <a:endParaRPr lang="en-GB">
              <a:solidFill>
                <a:prstClr val="black">
                  <a:tint val="75000"/>
                </a:prstClr>
              </a:solidFill>
            </a:endParaRPr>
          </a:p>
        </p:txBody>
      </p:sp>
      <p:sp>
        <p:nvSpPr>
          <p:cNvPr id="7" name="Ograda številke diapozitiva 6"/>
          <p:cNvSpPr>
            <a:spLocks noGrp="1"/>
          </p:cNvSpPr>
          <p:nvPr>
            <p:ph type="sldNum" sz="quarter" idx="12"/>
          </p:nvPr>
        </p:nvSpPr>
        <p:spPr/>
        <p:txBody>
          <a:bodyPr/>
          <a:lstStyle/>
          <a:p>
            <a:fld id="{ADBA3329-A779-477B-9B77-0125F32CEC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5428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GB"/>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grada datuma 3"/>
          <p:cNvSpPr>
            <a:spLocks noGrp="1"/>
          </p:cNvSpPr>
          <p:nvPr>
            <p:ph type="dt" sz="half" idx="10"/>
          </p:nvPr>
        </p:nvSpPr>
        <p:spPr/>
        <p:txBody>
          <a:bodyPr/>
          <a:lstStyle/>
          <a:p>
            <a:fld id="{E9A29C42-EF4B-4E5D-8880-BF75C68EE6CF}" type="datetimeFigureOut">
              <a:rPr lang="en-GB" smtClean="0">
                <a:solidFill>
                  <a:prstClr val="black">
                    <a:tint val="75000"/>
                  </a:prstClr>
                </a:solidFill>
              </a:rPr>
              <a:pPr/>
              <a:t>19/06/2015</a:t>
            </a:fld>
            <a:endParaRPr lang="en-GB">
              <a:solidFill>
                <a:prstClr val="black">
                  <a:tint val="75000"/>
                </a:prstClr>
              </a:solidFill>
            </a:endParaRPr>
          </a:p>
        </p:txBody>
      </p:sp>
      <p:sp>
        <p:nvSpPr>
          <p:cNvPr id="5" name="Ograda noge 4"/>
          <p:cNvSpPr>
            <a:spLocks noGrp="1"/>
          </p:cNvSpPr>
          <p:nvPr>
            <p:ph type="ftr" sz="quarter" idx="11"/>
          </p:nvPr>
        </p:nvSpPr>
        <p:spPr/>
        <p:txBody>
          <a:bodyPr/>
          <a:lstStyle/>
          <a:p>
            <a:endParaRPr lang="en-GB">
              <a:solidFill>
                <a:prstClr val="black">
                  <a:tint val="75000"/>
                </a:prstClr>
              </a:solidFill>
            </a:endParaRPr>
          </a:p>
        </p:txBody>
      </p:sp>
      <p:sp>
        <p:nvSpPr>
          <p:cNvPr id="6" name="Ograda številke diapozitiva 5"/>
          <p:cNvSpPr>
            <a:spLocks noGrp="1"/>
          </p:cNvSpPr>
          <p:nvPr>
            <p:ph type="sldNum" sz="quarter" idx="12"/>
          </p:nvPr>
        </p:nvSpPr>
        <p:spPr/>
        <p:txBody>
          <a:bodyPr/>
          <a:lstStyle/>
          <a:p>
            <a:fld id="{ADBA3329-A779-477B-9B77-0125F32CEC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3158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7749262" y="302865"/>
            <a:ext cx="2404944" cy="6452932"/>
          </a:xfrm>
        </p:spPr>
        <p:txBody>
          <a:bodyPr vert="eaVert"/>
          <a:lstStyle/>
          <a:p>
            <a:r>
              <a:rPr lang="sl-SI" smtClean="0"/>
              <a:t>Uredite slog naslova matrice</a:t>
            </a:r>
            <a:endParaRPr lang="en-GB"/>
          </a:p>
        </p:txBody>
      </p:sp>
      <p:sp>
        <p:nvSpPr>
          <p:cNvPr id="3" name="Ograda navpičnega besedila 2"/>
          <p:cNvSpPr>
            <a:spLocks noGrp="1"/>
          </p:cNvSpPr>
          <p:nvPr>
            <p:ph type="body" orient="vert" idx="1"/>
          </p:nvPr>
        </p:nvSpPr>
        <p:spPr>
          <a:xfrm>
            <a:off x="534432" y="302865"/>
            <a:ext cx="7036687" cy="6452932"/>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grada datuma 3"/>
          <p:cNvSpPr>
            <a:spLocks noGrp="1"/>
          </p:cNvSpPr>
          <p:nvPr>
            <p:ph type="dt" sz="half" idx="10"/>
          </p:nvPr>
        </p:nvSpPr>
        <p:spPr/>
        <p:txBody>
          <a:bodyPr/>
          <a:lstStyle/>
          <a:p>
            <a:fld id="{E9A29C42-EF4B-4E5D-8880-BF75C68EE6CF}" type="datetimeFigureOut">
              <a:rPr lang="en-GB" smtClean="0">
                <a:solidFill>
                  <a:prstClr val="black">
                    <a:tint val="75000"/>
                  </a:prstClr>
                </a:solidFill>
              </a:rPr>
              <a:pPr/>
              <a:t>19/06/2015</a:t>
            </a:fld>
            <a:endParaRPr lang="en-GB">
              <a:solidFill>
                <a:prstClr val="black">
                  <a:tint val="75000"/>
                </a:prstClr>
              </a:solidFill>
            </a:endParaRPr>
          </a:p>
        </p:txBody>
      </p:sp>
      <p:sp>
        <p:nvSpPr>
          <p:cNvPr id="5" name="Ograda noge 4"/>
          <p:cNvSpPr>
            <a:spLocks noGrp="1"/>
          </p:cNvSpPr>
          <p:nvPr>
            <p:ph type="ftr" sz="quarter" idx="11"/>
          </p:nvPr>
        </p:nvSpPr>
        <p:spPr/>
        <p:txBody>
          <a:bodyPr/>
          <a:lstStyle/>
          <a:p>
            <a:endParaRPr lang="en-GB">
              <a:solidFill>
                <a:prstClr val="black">
                  <a:tint val="75000"/>
                </a:prstClr>
              </a:solidFill>
            </a:endParaRPr>
          </a:p>
        </p:txBody>
      </p:sp>
      <p:sp>
        <p:nvSpPr>
          <p:cNvPr id="6" name="Ograda številke diapozitiva 5"/>
          <p:cNvSpPr>
            <a:spLocks noGrp="1"/>
          </p:cNvSpPr>
          <p:nvPr>
            <p:ph type="sldNum" sz="quarter" idx="12"/>
          </p:nvPr>
        </p:nvSpPr>
        <p:spPr/>
        <p:txBody>
          <a:bodyPr/>
          <a:lstStyle/>
          <a:p>
            <a:fld id="{ADBA3329-A779-477B-9B77-0125F32CEC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6544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aslovnica">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0688638" cy="7562850"/>
          </a:xfrm>
          <a:prstGeom prst="rect">
            <a:avLst/>
          </a:prstGeom>
        </p:spPr>
        <p:txBody>
          <a:bodyPr vert="horz"/>
          <a:lstStyle>
            <a:lvl1pPr marL="0" indent="0">
              <a:buNone/>
              <a:defRPr sz="1000" b="0" baseline="0"/>
            </a:lvl1pPr>
          </a:lstStyle>
          <a:p>
            <a:endParaRPr lang="en-US" dirty="0"/>
          </a:p>
        </p:txBody>
      </p:sp>
      <p:sp>
        <p:nvSpPr>
          <p:cNvPr id="2" name="Title 1"/>
          <p:cNvSpPr>
            <a:spLocks noGrp="1"/>
          </p:cNvSpPr>
          <p:nvPr>
            <p:ph type="title" hasCustomPrompt="1"/>
          </p:nvPr>
        </p:nvSpPr>
        <p:spPr>
          <a:xfrm>
            <a:off x="0" y="4292601"/>
            <a:ext cx="10688638" cy="800099"/>
          </a:xfrm>
          <a:solidFill>
            <a:schemeClr val="bg1">
              <a:alpha val="81000"/>
            </a:schemeClr>
          </a:solidFill>
        </p:spPr>
        <p:txBody>
          <a:bodyPr/>
          <a:lstStyle>
            <a:lvl1pPr>
              <a:defRPr baseline="0"/>
            </a:lvl1pPr>
          </a:lstStyle>
          <a:p>
            <a:r>
              <a:rPr lang="sl-SI" dirty="0" smtClean="0"/>
              <a:t>NASLOV PREZENTACIJE</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374989"/>
            <a:ext cx="1815420" cy="907710"/>
          </a:xfrm>
          <a:prstGeom prst="rect">
            <a:avLst/>
          </a:prstGeom>
        </p:spPr>
      </p:pic>
    </p:spTree>
    <p:extLst>
      <p:ext uri="{BB962C8B-B14F-4D97-AF65-F5344CB8AC3E}">
        <p14:creationId xmlns:p14="http://schemas.microsoft.com/office/powerpoint/2010/main" val="2843657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adnja stran_sektor_turizem">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870200"/>
            <a:ext cx="10688638" cy="1270000"/>
          </a:xfrm>
        </p:spPr>
        <p:txBody>
          <a:bodyPr/>
          <a:lstStyle>
            <a:lvl1pPr>
              <a:defRPr baseline="0"/>
            </a:lvl1pPr>
          </a:lstStyle>
          <a:p>
            <a:r>
              <a:rPr lang="sl-SI" dirty="0" smtClean="0"/>
              <a:t>HVALA ZA VAŠO POZORNOST</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374990"/>
            <a:ext cx="1815420" cy="907710"/>
          </a:xfrm>
          <a:prstGeom prst="rect">
            <a:avLst/>
          </a:prstGeom>
        </p:spPr>
      </p:pic>
    </p:spTree>
    <p:extLst>
      <p:ext uri="{BB962C8B-B14F-4D97-AF65-F5344CB8AC3E}">
        <p14:creationId xmlns:p14="http://schemas.microsoft.com/office/powerpoint/2010/main" val="37838175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adnja_stran_neposredne investicij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2870200"/>
            <a:ext cx="10688638" cy="1270000"/>
          </a:xfrm>
        </p:spPr>
        <p:txBody>
          <a:bodyPr/>
          <a:lstStyle>
            <a:lvl1pPr>
              <a:defRPr baseline="0"/>
            </a:lvl1pPr>
          </a:lstStyle>
          <a:p>
            <a:r>
              <a:rPr lang="sl-SI" dirty="0" smtClean="0"/>
              <a:t>HVALA ZA VAŠO POZORNOST</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374990"/>
            <a:ext cx="1815420" cy="907710"/>
          </a:xfrm>
          <a:prstGeom prst="rect">
            <a:avLst/>
          </a:prstGeom>
        </p:spPr>
      </p:pic>
    </p:spTree>
    <p:extLst>
      <p:ext uri="{BB962C8B-B14F-4D97-AF65-F5344CB8AC3E}">
        <p14:creationId xmlns:p14="http://schemas.microsoft.com/office/powerpoint/2010/main" val="21890461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adnja_stran_tehnološki_razvoj">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870200"/>
            <a:ext cx="10688638" cy="1270000"/>
          </a:xfrm>
        </p:spPr>
        <p:txBody>
          <a:bodyPr/>
          <a:lstStyle>
            <a:lvl1pPr>
              <a:defRPr baseline="0"/>
            </a:lvl1pPr>
          </a:lstStyle>
          <a:p>
            <a:r>
              <a:rPr lang="sl-SI" dirty="0" smtClean="0"/>
              <a:t>HVALA ZA VAŠO POZORNOST</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374990"/>
            <a:ext cx="1815420" cy="907710"/>
          </a:xfrm>
          <a:prstGeom prst="rect">
            <a:avLst/>
          </a:prstGeom>
        </p:spPr>
      </p:pic>
    </p:spTree>
    <p:extLst>
      <p:ext uri="{BB962C8B-B14F-4D97-AF65-F5344CB8AC3E}">
        <p14:creationId xmlns:p14="http://schemas.microsoft.com/office/powerpoint/2010/main" val="13259365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picna stran + log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81000" y="7009642"/>
            <a:ext cx="2647448" cy="402652"/>
          </a:xfrm>
        </p:spPr>
        <p:txBody>
          <a:bodyPr/>
          <a:lstStyle/>
          <a:p>
            <a:fld id="{BA089B7A-57E3-0D4D-B99E-388CA80C483E}" type="datetimeFigureOut">
              <a:rPr lang="en-US" smtClean="0"/>
              <a:pPr/>
              <a:t>6/19/2015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60190" y="7009642"/>
            <a:ext cx="2664910" cy="402652"/>
          </a:xfrm>
        </p:spPr>
        <p:txBody>
          <a:bodyPr/>
          <a:lstStyle/>
          <a:p>
            <a:fld id="{BF7FF9F5-B915-B041-BF56-50F7A7D47C1C}" type="slidenum">
              <a:rPr lang="en-US" smtClean="0"/>
              <a:pPr/>
              <a:t>‹#›</a:t>
            </a:fld>
            <a:endParaRPr lang="en-US" dirty="0"/>
          </a:p>
        </p:txBody>
      </p:sp>
      <p:sp>
        <p:nvSpPr>
          <p:cNvPr id="12" name="Text Placeholder 11"/>
          <p:cNvSpPr>
            <a:spLocks noGrp="1"/>
          </p:cNvSpPr>
          <p:nvPr>
            <p:ph type="body" sz="quarter" idx="13" hasCustomPrompt="1"/>
          </p:nvPr>
        </p:nvSpPr>
        <p:spPr>
          <a:xfrm>
            <a:off x="381000" y="3086100"/>
            <a:ext cx="9944100" cy="3708400"/>
          </a:xfrm>
          <a:prstGeom prst="rect">
            <a:avLst/>
          </a:prstGeom>
        </p:spPr>
        <p:txBody>
          <a:bodyPr>
            <a:normAutofit/>
          </a:bodyPr>
          <a:lstStyle>
            <a:lvl1pPr marL="0" indent="0">
              <a:buNone/>
              <a:defRPr sz="2000" b="0"/>
            </a:lvl1pPr>
          </a:lstStyle>
          <a:p>
            <a:pPr lvl="0"/>
            <a:r>
              <a:rPr lang="en-US" dirty="0" err="1" smtClean="0"/>
              <a:t>Besedilo</a:t>
            </a:r>
            <a:endParaRPr lang="en-US" dirty="0"/>
          </a:p>
        </p:txBody>
      </p:sp>
      <p:sp>
        <p:nvSpPr>
          <p:cNvPr id="15" name="Title 1"/>
          <p:cNvSpPr>
            <a:spLocks noGrp="1"/>
          </p:cNvSpPr>
          <p:nvPr>
            <p:ph type="ctrTitle" hasCustomPrompt="1"/>
          </p:nvPr>
        </p:nvSpPr>
        <p:spPr>
          <a:xfrm>
            <a:off x="381000" y="1579062"/>
            <a:ext cx="9944100" cy="810669"/>
          </a:xfrm>
        </p:spPr>
        <p:txBody>
          <a:bodyPr>
            <a:normAutofit/>
          </a:bodyPr>
          <a:lstStyle>
            <a:lvl1pPr algn="l">
              <a:defRPr sz="5000">
                <a:solidFill>
                  <a:srgbClr val="262626"/>
                </a:solidFill>
              </a:defRPr>
            </a:lvl1pPr>
          </a:lstStyle>
          <a:p>
            <a:r>
              <a:rPr lang="sl-SI" dirty="0" smtClean="0"/>
              <a:t>CLICK TO EDIT MASTER TITLE STYLE</a:t>
            </a:r>
            <a:endParaRPr lang="en-US" dirty="0"/>
          </a:p>
        </p:txBody>
      </p:sp>
      <p:sp>
        <p:nvSpPr>
          <p:cNvPr id="16" name="Subtitle 2"/>
          <p:cNvSpPr>
            <a:spLocks noGrp="1"/>
          </p:cNvSpPr>
          <p:nvPr>
            <p:ph type="subTitle" idx="1"/>
          </p:nvPr>
        </p:nvSpPr>
        <p:spPr>
          <a:xfrm>
            <a:off x="381000" y="2402431"/>
            <a:ext cx="9944100" cy="685800"/>
          </a:xfrm>
          <a:prstGeom prst="rect">
            <a:avLst/>
          </a:prstGeom>
        </p:spPr>
        <p:txBody>
          <a:bodyPr/>
          <a:lstStyle>
            <a:lvl1pPr marL="0" indent="0" algn="l">
              <a:buNone/>
              <a:defRPr b="0" i="0">
                <a:solidFill>
                  <a:schemeClr val="tx1">
                    <a:lumMod val="85000"/>
                    <a:lumOff val="15000"/>
                  </a:schemeClr>
                </a:solidFill>
                <a:latin typeface="Myriad Pro Cond"/>
                <a:cs typeface="Myriad Pro Cond"/>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sl-SI" dirty="0" smtClean="0"/>
              <a:t>Click to edit Master subtitle style</a:t>
            </a:r>
            <a:endParaRPr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374990"/>
            <a:ext cx="1815420" cy="907710"/>
          </a:xfrm>
          <a:prstGeom prst="rect">
            <a:avLst/>
          </a:prstGeom>
        </p:spPr>
      </p:pic>
    </p:spTree>
    <p:extLst>
      <p:ext uri="{BB962C8B-B14F-4D97-AF65-F5344CB8AC3E}">
        <p14:creationId xmlns:p14="http://schemas.microsoft.com/office/powerpoint/2010/main" val="250817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picna stran">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81000" y="7009642"/>
            <a:ext cx="2647448" cy="402652"/>
          </a:xfrm>
        </p:spPr>
        <p:txBody>
          <a:bodyPr/>
          <a:lstStyle/>
          <a:p>
            <a:fld id="{BA089B7A-57E3-0D4D-B99E-388CA80C483E}" type="datetimeFigureOut">
              <a:rPr lang="en-US" smtClean="0"/>
              <a:pPr/>
              <a:t>6/19/2015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60190" y="7009642"/>
            <a:ext cx="2664910" cy="402652"/>
          </a:xfrm>
        </p:spPr>
        <p:txBody>
          <a:bodyPr/>
          <a:lstStyle/>
          <a:p>
            <a:fld id="{BF7FF9F5-B915-B041-BF56-50F7A7D47C1C}" type="slidenum">
              <a:rPr lang="en-US" smtClean="0"/>
              <a:pPr/>
              <a:t>‹#›</a:t>
            </a:fld>
            <a:endParaRPr lang="en-US" dirty="0"/>
          </a:p>
        </p:txBody>
      </p:sp>
      <p:sp>
        <p:nvSpPr>
          <p:cNvPr id="9" name="Text Placeholder 11"/>
          <p:cNvSpPr>
            <a:spLocks noGrp="1"/>
          </p:cNvSpPr>
          <p:nvPr>
            <p:ph type="body" sz="quarter" idx="13" hasCustomPrompt="1"/>
          </p:nvPr>
        </p:nvSpPr>
        <p:spPr>
          <a:xfrm>
            <a:off x="381000" y="2514600"/>
            <a:ext cx="9944100" cy="3708400"/>
          </a:xfrm>
          <a:prstGeom prst="rect">
            <a:avLst/>
          </a:prstGeom>
        </p:spPr>
        <p:txBody>
          <a:bodyPr>
            <a:normAutofit/>
          </a:bodyPr>
          <a:lstStyle>
            <a:lvl1pPr marL="0" indent="0">
              <a:buNone/>
              <a:defRPr sz="2000" b="0"/>
            </a:lvl1pPr>
          </a:lstStyle>
          <a:p>
            <a:pPr lvl="0"/>
            <a:r>
              <a:rPr lang="en-US" dirty="0" err="1" smtClean="0"/>
              <a:t>Besedilo</a:t>
            </a:r>
            <a:endParaRPr lang="en-US" dirty="0"/>
          </a:p>
        </p:txBody>
      </p:sp>
      <p:sp>
        <p:nvSpPr>
          <p:cNvPr id="10" name="Title 1"/>
          <p:cNvSpPr>
            <a:spLocks noGrp="1"/>
          </p:cNvSpPr>
          <p:nvPr>
            <p:ph type="ctrTitle" hasCustomPrompt="1"/>
          </p:nvPr>
        </p:nvSpPr>
        <p:spPr>
          <a:xfrm>
            <a:off x="381000" y="1007562"/>
            <a:ext cx="9944100" cy="810669"/>
          </a:xfrm>
        </p:spPr>
        <p:txBody>
          <a:bodyPr>
            <a:normAutofit/>
          </a:bodyPr>
          <a:lstStyle>
            <a:lvl1pPr algn="l">
              <a:defRPr sz="5000">
                <a:solidFill>
                  <a:srgbClr val="262626"/>
                </a:solidFill>
              </a:defRPr>
            </a:lvl1pPr>
          </a:lstStyle>
          <a:p>
            <a:r>
              <a:rPr lang="sl-SI" dirty="0" smtClean="0"/>
              <a:t>CLICK TO EDIT MASTER TITLE STYLE</a:t>
            </a:r>
            <a:endParaRPr lang="en-US" dirty="0"/>
          </a:p>
        </p:txBody>
      </p:sp>
      <p:sp>
        <p:nvSpPr>
          <p:cNvPr id="11" name="Subtitle 2"/>
          <p:cNvSpPr>
            <a:spLocks noGrp="1"/>
          </p:cNvSpPr>
          <p:nvPr>
            <p:ph type="subTitle" idx="1"/>
          </p:nvPr>
        </p:nvSpPr>
        <p:spPr>
          <a:xfrm>
            <a:off x="381000" y="1830931"/>
            <a:ext cx="9944100" cy="685800"/>
          </a:xfrm>
          <a:prstGeom prst="rect">
            <a:avLst/>
          </a:prstGeom>
        </p:spPr>
        <p:txBody>
          <a:bodyPr/>
          <a:lstStyle>
            <a:lvl1pPr marL="0" indent="0" algn="l">
              <a:buNone/>
              <a:defRPr b="0" i="0">
                <a:solidFill>
                  <a:schemeClr val="tx1">
                    <a:lumMod val="85000"/>
                    <a:lumOff val="15000"/>
                  </a:schemeClr>
                </a:solidFill>
                <a:latin typeface="Myriad Pro Cond"/>
                <a:cs typeface="Myriad Pro Cond"/>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sl-SI" dirty="0" smtClean="0"/>
              <a:t>Click to edit Master subtitle style</a:t>
            </a:r>
            <a:endParaRPr lang="en-US" dirty="0"/>
          </a:p>
        </p:txBody>
      </p:sp>
    </p:spTree>
    <p:extLst>
      <p:ext uri="{BB962C8B-B14F-4D97-AF65-F5344CB8AC3E}">
        <p14:creationId xmlns:p14="http://schemas.microsoft.com/office/powerpoint/2010/main" val="1800999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picna stran + buleti +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92400"/>
            <a:ext cx="9944100" cy="4063397"/>
          </a:xfrm>
          <a:prstGeom prst="rect">
            <a:avLst/>
          </a:prstGeom>
        </p:spPr>
        <p:txBody>
          <a:bodyPr/>
          <a:lstStyle/>
          <a:p>
            <a:pPr lvl="0"/>
            <a:r>
              <a:rPr lang="sl-SI" dirty="0" smtClean="0"/>
              <a:t>Click to edit Master text styles</a:t>
            </a:r>
          </a:p>
          <a:p>
            <a:pPr lvl="1"/>
            <a:r>
              <a:rPr lang="sl-SI" dirty="0" smtClean="0"/>
              <a:t>Second level</a:t>
            </a:r>
          </a:p>
          <a:p>
            <a:pPr lvl="2"/>
            <a:r>
              <a:rPr lang="sl-SI" dirty="0" smtClean="0"/>
              <a:t>Third level</a:t>
            </a:r>
          </a:p>
          <a:p>
            <a:pPr lvl="3"/>
            <a:r>
              <a:rPr lang="sl-SI" dirty="0" smtClean="0"/>
              <a:t>Fourth level</a:t>
            </a:r>
          </a:p>
          <a:p>
            <a:pPr lvl="4"/>
            <a:r>
              <a:rPr lang="sl-SI" dirty="0" smtClean="0"/>
              <a:t>Fifth level</a:t>
            </a:r>
            <a:endParaRPr lang="en-US" dirty="0"/>
          </a:p>
        </p:txBody>
      </p:sp>
      <p:sp>
        <p:nvSpPr>
          <p:cNvPr id="4" name="Date Placeholder 3"/>
          <p:cNvSpPr>
            <a:spLocks noGrp="1"/>
          </p:cNvSpPr>
          <p:nvPr>
            <p:ph type="dt" sz="half" idx="10"/>
          </p:nvPr>
        </p:nvSpPr>
        <p:spPr>
          <a:xfrm>
            <a:off x="381000" y="7009642"/>
            <a:ext cx="2647448" cy="402652"/>
          </a:xfrm>
        </p:spPr>
        <p:txBody>
          <a:bodyPr/>
          <a:lstStyle/>
          <a:p>
            <a:fld id="{BA089B7A-57E3-0D4D-B99E-388CA80C483E}" type="datetimeFigureOut">
              <a:rPr lang="en-US" smtClean="0"/>
              <a:pPr/>
              <a:t>6/19/2015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60190" y="7009642"/>
            <a:ext cx="2664910" cy="402652"/>
          </a:xfrm>
        </p:spPr>
        <p:txBody>
          <a:bodyPr/>
          <a:lstStyle/>
          <a:p>
            <a:fld id="{BF7FF9F5-B915-B041-BF56-50F7A7D47C1C}" type="slidenum">
              <a:rPr lang="en-US" smtClean="0"/>
              <a:pPr/>
              <a:t>‹#›</a:t>
            </a:fld>
            <a:endParaRPr lang="en-US" dirty="0"/>
          </a:p>
        </p:txBody>
      </p:sp>
      <p:sp>
        <p:nvSpPr>
          <p:cNvPr id="10" name="Title 1"/>
          <p:cNvSpPr>
            <a:spLocks noGrp="1"/>
          </p:cNvSpPr>
          <p:nvPr>
            <p:ph type="ctrTitle" hasCustomPrompt="1"/>
          </p:nvPr>
        </p:nvSpPr>
        <p:spPr>
          <a:xfrm>
            <a:off x="381000" y="1579062"/>
            <a:ext cx="9944100" cy="810669"/>
          </a:xfrm>
        </p:spPr>
        <p:txBody>
          <a:bodyPr>
            <a:normAutofit/>
          </a:bodyPr>
          <a:lstStyle>
            <a:lvl1pPr algn="l">
              <a:defRPr sz="5000">
                <a:solidFill>
                  <a:srgbClr val="262626"/>
                </a:solidFill>
              </a:defRPr>
            </a:lvl1pPr>
          </a:lstStyle>
          <a:p>
            <a:r>
              <a:rPr lang="sl-SI" dirty="0" smtClean="0"/>
              <a:t>CLICK TO EDIT MASTER TITLE STYLE</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374990"/>
            <a:ext cx="1815420" cy="907710"/>
          </a:xfrm>
          <a:prstGeom prst="rect">
            <a:avLst/>
          </a:prstGeom>
        </p:spPr>
      </p:pic>
    </p:spTree>
    <p:extLst>
      <p:ext uri="{BB962C8B-B14F-4D97-AF65-F5344CB8AC3E}">
        <p14:creationId xmlns:p14="http://schemas.microsoft.com/office/powerpoint/2010/main" val="311264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picna stran+buleti">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81000" y="7009642"/>
            <a:ext cx="2647448" cy="402652"/>
          </a:xfrm>
        </p:spPr>
        <p:txBody>
          <a:bodyPr/>
          <a:lstStyle/>
          <a:p>
            <a:fld id="{BA089B7A-57E3-0D4D-B99E-388CA80C483E}" type="datetimeFigureOut">
              <a:rPr lang="en-US" smtClean="0"/>
              <a:pPr/>
              <a:t>6/19/2015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60190" y="7009642"/>
            <a:ext cx="2664910" cy="402652"/>
          </a:xfrm>
        </p:spPr>
        <p:txBody>
          <a:bodyPr/>
          <a:lstStyle/>
          <a:p>
            <a:fld id="{BF7FF9F5-B915-B041-BF56-50F7A7D47C1C}" type="slidenum">
              <a:rPr lang="en-US" smtClean="0"/>
              <a:pPr/>
              <a:t>‹#›</a:t>
            </a:fld>
            <a:endParaRPr lang="en-US" dirty="0"/>
          </a:p>
        </p:txBody>
      </p:sp>
      <p:sp>
        <p:nvSpPr>
          <p:cNvPr id="6" name="Content Placeholder 2"/>
          <p:cNvSpPr>
            <a:spLocks noGrp="1"/>
          </p:cNvSpPr>
          <p:nvPr>
            <p:ph idx="1"/>
          </p:nvPr>
        </p:nvSpPr>
        <p:spPr>
          <a:xfrm>
            <a:off x="381000" y="2287065"/>
            <a:ext cx="9944100" cy="4063397"/>
          </a:xfrm>
          <a:prstGeom prst="rect">
            <a:avLst/>
          </a:prstGeom>
        </p:spPr>
        <p:txBody>
          <a:bodyPr/>
          <a:lstStyle/>
          <a:p>
            <a:pPr lvl="0"/>
            <a:r>
              <a:rPr lang="sl-SI" dirty="0" smtClean="0"/>
              <a:t>Click to edit Master text styles</a:t>
            </a:r>
          </a:p>
          <a:p>
            <a:pPr lvl="1"/>
            <a:r>
              <a:rPr lang="sl-SI" dirty="0" smtClean="0"/>
              <a:t>Second level</a:t>
            </a:r>
          </a:p>
          <a:p>
            <a:pPr lvl="2"/>
            <a:r>
              <a:rPr lang="sl-SI" dirty="0" smtClean="0"/>
              <a:t>Third level</a:t>
            </a:r>
          </a:p>
          <a:p>
            <a:pPr lvl="3"/>
            <a:r>
              <a:rPr lang="sl-SI" dirty="0" smtClean="0"/>
              <a:t>Fourth level</a:t>
            </a:r>
          </a:p>
          <a:p>
            <a:pPr lvl="4"/>
            <a:r>
              <a:rPr lang="sl-SI" dirty="0" smtClean="0"/>
              <a:t>Fifth level</a:t>
            </a:r>
            <a:endParaRPr lang="en-US" dirty="0"/>
          </a:p>
        </p:txBody>
      </p:sp>
      <p:sp>
        <p:nvSpPr>
          <p:cNvPr id="7" name="Title 1"/>
          <p:cNvSpPr>
            <a:spLocks noGrp="1"/>
          </p:cNvSpPr>
          <p:nvPr>
            <p:ph type="ctrTitle" hasCustomPrompt="1"/>
          </p:nvPr>
        </p:nvSpPr>
        <p:spPr>
          <a:xfrm>
            <a:off x="381000" y="1173727"/>
            <a:ext cx="9944100" cy="810669"/>
          </a:xfrm>
        </p:spPr>
        <p:txBody>
          <a:bodyPr>
            <a:normAutofit/>
          </a:bodyPr>
          <a:lstStyle>
            <a:lvl1pPr algn="l">
              <a:defRPr sz="5000">
                <a:solidFill>
                  <a:srgbClr val="262626"/>
                </a:solidFill>
              </a:defRPr>
            </a:lvl1pPr>
          </a:lstStyle>
          <a:p>
            <a:r>
              <a:rPr lang="sl-SI" dirty="0" smtClean="0"/>
              <a:t>CLICK TO EDIT MASTER TITLE STYLE</a:t>
            </a:r>
            <a:endParaRPr lang="en-US" dirty="0"/>
          </a:p>
        </p:txBody>
      </p:sp>
    </p:spTree>
    <p:extLst>
      <p:ext uri="{BB962C8B-B14F-4D97-AF65-F5344CB8AC3E}">
        <p14:creationId xmlns:p14="http://schemas.microsoft.com/office/powerpoint/2010/main" val="120768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870200"/>
            <a:ext cx="10688638" cy="1270000"/>
          </a:xfrm>
          <a:prstGeom prst="rect">
            <a:avLst/>
          </a:prstGeom>
        </p:spPr>
        <p:txBody>
          <a:bodyPr vert="horz" lIns="104287" tIns="52144" rIns="104287" bIns="52144" rtlCol="0" anchor="ctr">
            <a:normAutofit/>
          </a:bodyPr>
          <a:lstStyle/>
          <a:p>
            <a:r>
              <a:rPr lang="sl-SI" dirty="0" smtClean="0"/>
              <a:t>NASLOV PREZENTACIJE</a:t>
            </a:r>
            <a:endParaRPr lang="en-US" dirty="0"/>
          </a:p>
        </p:txBody>
      </p:sp>
      <p:sp>
        <p:nvSpPr>
          <p:cNvPr id="4" name="Date Placeholder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fld id="{BA089B7A-57E3-0D4D-B99E-388CA80C483E}" type="datetimeFigureOut">
              <a:rPr lang="en-US" smtClean="0"/>
              <a:pPr/>
              <a:t>6/19/2015</a:t>
            </a:fld>
            <a:endParaRPr lang="en-US" dirty="0"/>
          </a:p>
        </p:txBody>
      </p:sp>
      <p:sp>
        <p:nvSpPr>
          <p:cNvPr id="5" name="Footer Placeholder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fld id="{BF7FF9F5-B915-B041-BF56-50F7A7D47C1C}" type="slidenum">
              <a:rPr lang="en-US" smtClean="0"/>
              <a:pPr/>
              <a:t>‹#›</a:t>
            </a:fld>
            <a:endParaRPr lang="en-US" dirty="0"/>
          </a:p>
        </p:txBody>
      </p:sp>
    </p:spTree>
    <p:extLst>
      <p:ext uri="{BB962C8B-B14F-4D97-AF65-F5344CB8AC3E}">
        <p14:creationId xmlns:p14="http://schemas.microsoft.com/office/powerpoint/2010/main" val="1826262967"/>
      </p:ext>
    </p:extLst>
  </p:cSld>
  <p:clrMap bg1="lt1" tx1="dk1" bg2="lt2" tx2="dk2" accent1="accent1" accent2="accent2" accent3="accent3" accent4="accent4" accent5="accent5" accent6="accent6" hlink="hlink" folHlink="folHlink"/>
  <p:sldLayoutIdLst>
    <p:sldLayoutId id="2147483652" r:id="rId1"/>
    <p:sldLayoutId id="2147483660" r:id="rId2"/>
    <p:sldLayoutId id="2147483666" r:id="rId3"/>
    <p:sldLayoutId id="2147483667" r:id="rId4"/>
    <p:sldLayoutId id="2147483668" r:id="rId5"/>
    <p:sldLayoutId id="2147483649" r:id="rId6"/>
    <p:sldLayoutId id="2147483662" r:id="rId7"/>
    <p:sldLayoutId id="2147483650" r:id="rId8"/>
    <p:sldLayoutId id="2147483663" r:id="rId9"/>
    <p:sldLayoutId id="2147483651" r:id="rId10"/>
    <p:sldLayoutId id="2147483664" r:id="rId11"/>
    <p:sldLayoutId id="2147483654" r:id="rId12"/>
    <p:sldLayoutId id="2147483665" r:id="rId13"/>
  </p:sldLayoutIdLst>
  <p:txStyles>
    <p:titleStyle>
      <a:lvl1pPr algn="ctr" defTabSz="521437" rtl="0" eaLnBrk="1" latinLnBrk="0" hangingPunct="1">
        <a:spcBef>
          <a:spcPct val="0"/>
        </a:spcBef>
        <a:buNone/>
        <a:defRPr sz="5000" b="1" i="0" kern="1200">
          <a:solidFill>
            <a:schemeClr val="tx1">
              <a:lumMod val="85000"/>
              <a:lumOff val="15000"/>
            </a:schemeClr>
          </a:solidFill>
          <a:latin typeface="Myriad Pro Cond"/>
          <a:ea typeface="+mj-ea"/>
          <a:cs typeface="Myriad Pro Cond"/>
        </a:defRPr>
      </a:lvl1pPr>
    </p:titleStyle>
    <p:bodyStyle>
      <a:lvl1pPr marL="391077" indent="-391077" algn="l" defTabSz="521437" rtl="0" eaLnBrk="1" latinLnBrk="0" hangingPunct="1">
        <a:spcBef>
          <a:spcPct val="20000"/>
        </a:spcBef>
        <a:buFont typeface="Arial"/>
        <a:buChar char="•"/>
        <a:defRPr sz="3600" b="1" i="0" kern="1200">
          <a:solidFill>
            <a:schemeClr val="tx1">
              <a:lumMod val="85000"/>
              <a:lumOff val="15000"/>
            </a:schemeClr>
          </a:solidFill>
          <a:latin typeface="Myriad Pro Cond"/>
          <a:ea typeface="+mn-ea"/>
          <a:cs typeface="Myriad Pro Cond"/>
        </a:defRPr>
      </a:lvl1pPr>
      <a:lvl2pPr marL="847334" indent="-325898" algn="l" defTabSz="521437" rtl="0" eaLnBrk="1" latinLnBrk="0" hangingPunct="1">
        <a:spcBef>
          <a:spcPct val="20000"/>
        </a:spcBef>
        <a:buFont typeface="Arial"/>
        <a:buChar char="–"/>
        <a:defRPr sz="3200" b="0" i="0" kern="1200">
          <a:solidFill>
            <a:schemeClr val="tx1"/>
          </a:solidFill>
          <a:latin typeface="Myriad Pro Cond"/>
          <a:ea typeface="+mn-ea"/>
          <a:cs typeface="Myriad Pro Cond"/>
        </a:defRPr>
      </a:lvl2pPr>
      <a:lvl3pPr marL="1303592" indent="-260718" algn="l" defTabSz="521437" rtl="0" eaLnBrk="1" latinLnBrk="0" hangingPunct="1">
        <a:spcBef>
          <a:spcPct val="20000"/>
        </a:spcBef>
        <a:buFont typeface="Arial"/>
        <a:buChar char="•"/>
        <a:defRPr sz="2700" b="0" i="0" kern="1200">
          <a:solidFill>
            <a:schemeClr val="tx1"/>
          </a:solidFill>
          <a:latin typeface="Myriad Pro Cond"/>
          <a:ea typeface="+mn-ea"/>
          <a:cs typeface="Myriad Pro Cond"/>
        </a:defRPr>
      </a:lvl3pPr>
      <a:lvl4pPr marL="1825028" indent="-260718" algn="l" defTabSz="521437" rtl="0" eaLnBrk="1" latinLnBrk="0" hangingPunct="1">
        <a:spcBef>
          <a:spcPct val="20000"/>
        </a:spcBef>
        <a:buFont typeface="Arial"/>
        <a:buChar char="–"/>
        <a:defRPr sz="2300" b="0" i="0" kern="1200">
          <a:solidFill>
            <a:schemeClr val="tx1"/>
          </a:solidFill>
          <a:latin typeface="Myriad Pro Cond"/>
          <a:ea typeface="+mn-ea"/>
          <a:cs typeface="Myriad Pro Cond"/>
        </a:defRPr>
      </a:lvl4pPr>
      <a:lvl5pPr marL="2346465" indent="-260718" algn="l" defTabSz="521437" rtl="0" eaLnBrk="1" latinLnBrk="0" hangingPunct="1">
        <a:spcBef>
          <a:spcPct val="20000"/>
        </a:spcBef>
        <a:buFont typeface="Arial"/>
        <a:buChar char="»"/>
        <a:defRPr sz="2300" b="0" i="0" kern="1200">
          <a:solidFill>
            <a:schemeClr val="tx1"/>
          </a:solidFill>
          <a:latin typeface="Myriad Pro Cond"/>
          <a:ea typeface="+mn-ea"/>
          <a:cs typeface="Myriad Pro Cond"/>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534432" y="302865"/>
            <a:ext cx="9619774" cy="1260475"/>
          </a:xfrm>
          <a:prstGeom prst="rect">
            <a:avLst/>
          </a:prstGeom>
        </p:spPr>
        <p:txBody>
          <a:bodyPr vert="horz" lIns="104287" tIns="52144" rIns="104287" bIns="52144" rtlCol="0" anchor="ctr">
            <a:normAutofit/>
          </a:bodyPr>
          <a:lstStyle/>
          <a:p>
            <a:r>
              <a:rPr lang="sl-SI" smtClean="0"/>
              <a:t>Uredite slog naslova matrice</a:t>
            </a:r>
            <a:endParaRPr lang="en-GB"/>
          </a:p>
        </p:txBody>
      </p:sp>
      <p:sp>
        <p:nvSpPr>
          <p:cNvPr id="3" name="Ograda besedila 2"/>
          <p:cNvSpPr>
            <a:spLocks noGrp="1"/>
          </p:cNvSpPr>
          <p:nvPr>
            <p:ph type="body" idx="1"/>
          </p:nvPr>
        </p:nvSpPr>
        <p:spPr>
          <a:xfrm>
            <a:off x="534432" y="1764666"/>
            <a:ext cx="9619774" cy="4991131"/>
          </a:xfrm>
          <a:prstGeom prst="rect">
            <a:avLst/>
          </a:prstGeom>
        </p:spPr>
        <p:txBody>
          <a:bodyPr vert="horz" lIns="104287" tIns="52144" rIns="104287" bIns="52144"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grada datuma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pPr defTabSz="1042873"/>
            <a:fld id="{E9A29C42-EF4B-4E5D-8880-BF75C68EE6CF}" type="datetimeFigureOut">
              <a:rPr lang="en-GB" smtClean="0">
                <a:solidFill>
                  <a:prstClr val="black">
                    <a:tint val="75000"/>
                  </a:prstClr>
                </a:solidFill>
              </a:rPr>
              <a:pPr defTabSz="1042873"/>
              <a:t>19/06/2015</a:t>
            </a:fld>
            <a:endParaRPr lang="en-GB">
              <a:solidFill>
                <a:prstClr val="black">
                  <a:tint val="75000"/>
                </a:prstClr>
              </a:solidFill>
            </a:endParaRPr>
          </a:p>
        </p:txBody>
      </p:sp>
      <p:sp>
        <p:nvSpPr>
          <p:cNvPr id="5" name="Ograda noge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pPr defTabSz="1042873"/>
            <a:endParaRPr lang="en-GB">
              <a:solidFill>
                <a:prstClr val="black">
                  <a:tint val="75000"/>
                </a:prstClr>
              </a:solidFill>
            </a:endParaRPr>
          </a:p>
        </p:txBody>
      </p:sp>
      <p:sp>
        <p:nvSpPr>
          <p:cNvPr id="6" name="Ograda številke diapozitiva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pPr defTabSz="1042873"/>
            <a:fld id="{ADBA3329-A779-477B-9B77-0125F32CEC66}" type="slidenum">
              <a:rPr lang="en-GB" smtClean="0">
                <a:solidFill>
                  <a:prstClr val="black">
                    <a:tint val="75000"/>
                  </a:prstClr>
                </a:solidFill>
              </a:rPr>
              <a:pPr defTabSz="1042873"/>
              <a:t>‹#›</a:t>
            </a:fld>
            <a:endParaRPr lang="en-GB">
              <a:solidFill>
                <a:prstClr val="black">
                  <a:tint val="75000"/>
                </a:prstClr>
              </a:solidFill>
            </a:endParaRPr>
          </a:p>
        </p:txBody>
      </p:sp>
    </p:spTree>
    <p:extLst>
      <p:ext uri="{BB962C8B-B14F-4D97-AF65-F5344CB8AC3E}">
        <p14:creationId xmlns:p14="http://schemas.microsoft.com/office/powerpoint/2010/main" val="322568019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ctr" defTabSz="1042873"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104287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47334" indent="-325898" algn="l" defTabSz="104287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592" indent="-260718" algn="l" defTabSz="104287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028"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465"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7901"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338"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0775"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211"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26"/>
          <p:cNvSpPr>
            <a:spLocks noChangeShapeType="1"/>
          </p:cNvSpPr>
          <p:nvPr/>
        </p:nvSpPr>
        <p:spPr bwMode="auto">
          <a:xfrm>
            <a:off x="2333622" y="1271054"/>
            <a:ext cx="7717622" cy="0"/>
          </a:xfrm>
          <a:prstGeom prst="line">
            <a:avLst/>
          </a:prstGeom>
          <a:noFill/>
          <a:ln w="28575">
            <a:solidFill>
              <a:srgbClr val="83983D"/>
            </a:solidFill>
            <a:round/>
            <a:headEnd/>
            <a:tailEnd type="triangle" w="med" len="med"/>
          </a:ln>
        </p:spPr>
        <p:txBody>
          <a:bodyPr/>
          <a:lstStyle/>
          <a:p>
            <a:endParaRPr lang="sl-SI" sz="1800" b="1">
              <a:solidFill>
                <a:srgbClr val="002060"/>
              </a:solidFill>
              <a:latin typeface="Myriad Pro Cond"/>
            </a:endParaRPr>
          </a:p>
        </p:txBody>
      </p:sp>
      <p:sp>
        <p:nvSpPr>
          <p:cNvPr id="8" name="Rectangle 2"/>
          <p:cNvSpPr>
            <a:spLocks noChangeArrowheads="1"/>
          </p:cNvSpPr>
          <p:nvPr/>
        </p:nvSpPr>
        <p:spPr bwMode="auto">
          <a:xfrm>
            <a:off x="7869882" y="4270569"/>
            <a:ext cx="2777932" cy="1668379"/>
          </a:xfrm>
          <a:prstGeom prst="rect">
            <a:avLst/>
          </a:prstGeom>
          <a:noFill/>
          <a:ln w="9525">
            <a:noFill/>
            <a:miter lim="800000"/>
            <a:headEnd/>
            <a:tailEnd/>
          </a:ln>
        </p:spPr>
        <p:txBody>
          <a:bodyPr lIns="104287" tIns="52144" rIns="104287" bIns="52144"/>
          <a:lstStyle/>
          <a:p>
            <a:pPr marL="391077" indent="-391077" algn="ctr">
              <a:spcBef>
                <a:spcPct val="20000"/>
              </a:spcBef>
              <a:buFontTx/>
              <a:buChar char="•"/>
            </a:pPr>
            <a:endParaRPr lang="en-US" sz="1800" b="1" dirty="0">
              <a:solidFill>
                <a:srgbClr val="002060"/>
              </a:solidFill>
              <a:latin typeface="Myriad Pro Cond"/>
            </a:endParaRPr>
          </a:p>
        </p:txBody>
      </p:sp>
      <p:sp>
        <p:nvSpPr>
          <p:cNvPr id="16" name="Naslov 1"/>
          <p:cNvSpPr txBox="1">
            <a:spLocks/>
          </p:cNvSpPr>
          <p:nvPr/>
        </p:nvSpPr>
        <p:spPr>
          <a:xfrm>
            <a:off x="478457" y="3151850"/>
            <a:ext cx="9886990" cy="1621111"/>
          </a:xfrm>
          <a:prstGeom prst="rect">
            <a:avLst/>
          </a:prstGeom>
          <a:solidFill>
            <a:schemeClr val="bg1">
              <a:alpha val="81000"/>
            </a:schemeClr>
          </a:solidFill>
        </p:spPr>
        <p:txBody>
          <a:bodyPr vert="horz" lIns="104287" tIns="52144" rIns="104287" bIns="52144" rtlCol="0" anchor="ctr">
            <a:noAutofit/>
          </a:bodyPr>
          <a:lstStyle>
            <a:lvl1pPr algn="ctr" defTabSz="521437" rtl="0" eaLnBrk="1" latinLnBrk="0" hangingPunct="1">
              <a:spcBef>
                <a:spcPct val="0"/>
              </a:spcBef>
              <a:buNone/>
              <a:defRPr sz="5000" b="1" i="0" kern="1200" baseline="0">
                <a:solidFill>
                  <a:schemeClr val="tx1">
                    <a:lumMod val="85000"/>
                    <a:lumOff val="15000"/>
                  </a:schemeClr>
                </a:solidFill>
                <a:latin typeface="Myriad Pro Cond"/>
                <a:ea typeface="+mj-ea"/>
                <a:cs typeface="Myriad Pro Cond"/>
              </a:defRPr>
            </a:lvl1pPr>
          </a:lstStyle>
          <a:p>
            <a:r>
              <a:rPr lang="sl-SI" sz="3600" dirty="0" smtClean="0">
                <a:solidFill>
                  <a:schemeClr val="tx2"/>
                </a:solidFill>
              </a:rPr>
              <a:t>Trajnostna mobilnost v luči razvoja Slovenskih železnic</a:t>
            </a:r>
            <a:endParaRPr lang="sl-SI" sz="3600" dirty="0">
              <a:solidFill>
                <a:schemeClr val="tx2"/>
              </a:solidFill>
              <a:latin typeface="Arial" panose="020B0604020202020204" pitchFamily="34" charset="0"/>
              <a:cs typeface="Arial" panose="020B0604020202020204" pitchFamily="34" charset="0"/>
            </a:endParaRPr>
          </a:p>
        </p:txBody>
      </p:sp>
      <p:sp>
        <p:nvSpPr>
          <p:cNvPr id="17" name="Podnaslov 2"/>
          <p:cNvSpPr txBox="1">
            <a:spLocks/>
          </p:cNvSpPr>
          <p:nvPr/>
        </p:nvSpPr>
        <p:spPr>
          <a:xfrm>
            <a:off x="4026569" y="5521374"/>
            <a:ext cx="5833616" cy="952906"/>
          </a:xfrm>
          <a:prstGeom prst="rect">
            <a:avLst/>
          </a:prstGeom>
        </p:spPr>
        <p:txBody>
          <a:bodyPr>
            <a:noAutofit/>
          </a:bodyPr>
          <a:lstStyle>
            <a:lvl1pPr marL="391077" indent="-391077" algn="l" defTabSz="521437" rtl="0" eaLnBrk="1" latinLnBrk="0" hangingPunct="1">
              <a:spcBef>
                <a:spcPct val="20000"/>
              </a:spcBef>
              <a:buFont typeface="Arial"/>
              <a:buChar char="•"/>
              <a:defRPr sz="3600" b="1" i="0" kern="1200">
                <a:solidFill>
                  <a:schemeClr val="tx1">
                    <a:lumMod val="85000"/>
                    <a:lumOff val="15000"/>
                  </a:schemeClr>
                </a:solidFill>
                <a:latin typeface="Myriad Pro Cond"/>
                <a:ea typeface="+mn-ea"/>
                <a:cs typeface="Myriad Pro Cond"/>
              </a:defRPr>
            </a:lvl1pPr>
            <a:lvl2pPr marL="847334" indent="-325898" algn="l" defTabSz="521437" rtl="0" eaLnBrk="1" latinLnBrk="0" hangingPunct="1">
              <a:spcBef>
                <a:spcPct val="20000"/>
              </a:spcBef>
              <a:buFont typeface="Arial"/>
              <a:buChar char="–"/>
              <a:defRPr sz="3200" b="0" i="0" kern="1200">
                <a:solidFill>
                  <a:schemeClr val="tx1"/>
                </a:solidFill>
                <a:latin typeface="Myriad Pro Cond"/>
                <a:ea typeface="+mn-ea"/>
                <a:cs typeface="Myriad Pro Cond"/>
              </a:defRPr>
            </a:lvl2pPr>
            <a:lvl3pPr marL="1303592" indent="-260718" algn="l" defTabSz="521437" rtl="0" eaLnBrk="1" latinLnBrk="0" hangingPunct="1">
              <a:spcBef>
                <a:spcPct val="20000"/>
              </a:spcBef>
              <a:buFont typeface="Arial"/>
              <a:buChar char="•"/>
              <a:defRPr sz="2700" b="0" i="0" kern="1200">
                <a:solidFill>
                  <a:schemeClr val="tx1"/>
                </a:solidFill>
                <a:latin typeface="Myriad Pro Cond"/>
                <a:ea typeface="+mn-ea"/>
                <a:cs typeface="Myriad Pro Cond"/>
              </a:defRPr>
            </a:lvl3pPr>
            <a:lvl4pPr marL="1825028" indent="-260718" algn="l" defTabSz="521437" rtl="0" eaLnBrk="1" latinLnBrk="0" hangingPunct="1">
              <a:spcBef>
                <a:spcPct val="20000"/>
              </a:spcBef>
              <a:buFont typeface="Arial"/>
              <a:buChar char="–"/>
              <a:defRPr sz="2300" b="0" i="0" kern="1200">
                <a:solidFill>
                  <a:schemeClr val="tx1"/>
                </a:solidFill>
                <a:latin typeface="Myriad Pro Cond"/>
                <a:ea typeface="+mn-ea"/>
                <a:cs typeface="Myriad Pro Cond"/>
              </a:defRPr>
            </a:lvl4pPr>
            <a:lvl5pPr marL="2346465" indent="-260718" algn="l" defTabSz="521437" rtl="0" eaLnBrk="1" latinLnBrk="0" hangingPunct="1">
              <a:spcBef>
                <a:spcPct val="20000"/>
              </a:spcBef>
              <a:buFont typeface="Arial"/>
              <a:buChar char="»"/>
              <a:defRPr sz="2300" b="0" i="0" kern="1200">
                <a:solidFill>
                  <a:schemeClr val="tx1"/>
                </a:solidFill>
                <a:latin typeface="Myriad Pro Cond"/>
                <a:ea typeface="+mn-ea"/>
                <a:cs typeface="Myriad Pro Cond"/>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lgn="r">
              <a:buNone/>
            </a:pPr>
            <a:r>
              <a:rPr lang="sl-SI" sz="2400" dirty="0" smtClean="0">
                <a:solidFill>
                  <a:schemeClr val="accent1">
                    <a:lumMod val="75000"/>
                  </a:schemeClr>
                </a:solidFill>
                <a:latin typeface="Arial" panose="020B0604020202020204" pitchFamily="34" charset="0"/>
                <a:cs typeface="Arial" panose="020B0604020202020204" pitchFamily="34" charset="0"/>
              </a:rPr>
              <a:t>Mag. Darja Kocjan</a:t>
            </a:r>
          </a:p>
          <a:p>
            <a:pPr marL="0" indent="0" algn="r">
              <a:buNone/>
            </a:pPr>
            <a:r>
              <a:rPr lang="sl-SI" sz="1800" dirty="0" smtClean="0">
                <a:solidFill>
                  <a:schemeClr val="accent1">
                    <a:lumMod val="75000"/>
                  </a:schemeClr>
                </a:solidFill>
                <a:latin typeface="Arial" panose="020B0604020202020204" pitchFamily="34" charset="0"/>
                <a:cs typeface="Arial" panose="020B0604020202020204" pitchFamily="34" charset="0"/>
              </a:rPr>
              <a:t>Generalna direktorica</a:t>
            </a: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57" y="1734804"/>
            <a:ext cx="5149474" cy="623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966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26"/>
          <p:cNvSpPr>
            <a:spLocks noChangeShapeType="1"/>
          </p:cNvSpPr>
          <p:nvPr/>
        </p:nvSpPr>
        <p:spPr bwMode="auto">
          <a:xfrm>
            <a:off x="2333622" y="1281102"/>
            <a:ext cx="7717622" cy="0"/>
          </a:xfrm>
          <a:prstGeom prst="line">
            <a:avLst/>
          </a:prstGeom>
          <a:noFill/>
          <a:ln w="28575">
            <a:solidFill>
              <a:srgbClr val="83983D"/>
            </a:solidFill>
            <a:round/>
            <a:headEnd/>
            <a:tailEnd type="triangle" w="med" len="med"/>
          </a:ln>
        </p:spPr>
        <p:txBody>
          <a:bodyPr lIns="91417" tIns="45709" rIns="91417" bIns="45709"/>
          <a:lstStyle/>
          <a:p>
            <a:pPr defTabSz="1042744"/>
            <a:endParaRPr lang="sl-SI">
              <a:solidFill>
                <a:prstClr val="black"/>
              </a:solidFill>
            </a:endParaRPr>
          </a:p>
        </p:txBody>
      </p:sp>
      <p:sp>
        <p:nvSpPr>
          <p:cNvPr id="8" name="Pravokotnik 8"/>
          <p:cNvSpPr>
            <a:spLocks noChangeArrowheads="1"/>
          </p:cNvSpPr>
          <p:nvPr/>
        </p:nvSpPr>
        <p:spPr bwMode="auto">
          <a:xfrm>
            <a:off x="4733339" y="1368015"/>
            <a:ext cx="210623" cy="1890384"/>
          </a:xfrm>
          <a:prstGeom prst="rect">
            <a:avLst/>
          </a:prstGeom>
        </p:spPr>
        <p:txBody>
          <a:bodyPr vert="horz" wrap="none" lIns="104261" tIns="52131" rIns="104261" bIns="52131" rtlCol="0" anchor="ctr">
            <a:spAutoFit/>
          </a:bodyPr>
          <a:lstStyle/>
          <a:p>
            <a:pPr algn="ctr" defTabSz="1042744">
              <a:spcBef>
                <a:spcPct val="0"/>
              </a:spcBef>
            </a:pPr>
            <a:endParaRPr lang="sl-SI" sz="2900" b="1" dirty="0">
              <a:solidFill>
                <a:srgbClr val="1F497D">
                  <a:lumMod val="75000"/>
                </a:srgbClr>
              </a:solidFill>
              <a:latin typeface="Myriad Pro Cond"/>
            </a:endParaRPr>
          </a:p>
          <a:p>
            <a:pPr algn="ctr" defTabSz="1042744">
              <a:spcBef>
                <a:spcPct val="0"/>
              </a:spcBef>
            </a:pPr>
            <a:endParaRPr lang="sl-SI" sz="2900" b="1" dirty="0">
              <a:solidFill>
                <a:srgbClr val="1F497D">
                  <a:lumMod val="75000"/>
                </a:srgbClr>
              </a:solidFill>
              <a:latin typeface="Myriad Pro Cond"/>
            </a:endParaRPr>
          </a:p>
          <a:p>
            <a:pPr algn="ctr" defTabSz="1042744">
              <a:spcBef>
                <a:spcPct val="0"/>
              </a:spcBef>
            </a:pPr>
            <a:endParaRPr lang="sl-SI" sz="2900" b="1" dirty="0">
              <a:solidFill>
                <a:srgbClr val="1F497D">
                  <a:lumMod val="75000"/>
                </a:srgbClr>
              </a:solidFill>
              <a:latin typeface="Myriad Pro Cond"/>
            </a:endParaRPr>
          </a:p>
          <a:p>
            <a:pPr algn="ctr" defTabSz="1042744">
              <a:spcBef>
                <a:spcPct val="0"/>
              </a:spcBef>
            </a:pPr>
            <a:endParaRPr lang="en-US" sz="2900" b="1" dirty="0">
              <a:solidFill>
                <a:srgbClr val="1F497D">
                  <a:lumMod val="75000"/>
                </a:srgbClr>
              </a:solidFill>
              <a:latin typeface="Myriad Pro Cond"/>
            </a:endParaRPr>
          </a:p>
        </p:txBody>
      </p:sp>
      <p:sp>
        <p:nvSpPr>
          <p:cNvPr id="31" name="Rectangle 31"/>
          <p:cNvSpPr>
            <a:spLocks noChangeArrowheads="1"/>
          </p:cNvSpPr>
          <p:nvPr/>
        </p:nvSpPr>
        <p:spPr bwMode="auto">
          <a:xfrm>
            <a:off x="5235065" y="3637126"/>
            <a:ext cx="1562100" cy="306088"/>
          </a:xfrm>
          <a:prstGeom prst="rect">
            <a:avLst/>
          </a:prstGeom>
          <a:noFill/>
          <a:ln w="9525">
            <a:noFill/>
            <a:miter lim="800000"/>
            <a:headEnd/>
            <a:tailEnd/>
          </a:ln>
          <a:effectLst/>
        </p:spPr>
        <p:txBody>
          <a:bodyPr lIns="105004" tIns="52504" rIns="105004" bIns="52504">
            <a:spAutoFit/>
          </a:bodyPr>
          <a:lstStyle/>
          <a:p>
            <a:pPr algn="ctr" defTabSz="869734" eaLnBrk="0" hangingPunct="0"/>
            <a:r>
              <a:rPr lang="sl-SI" sz="1300" b="1" dirty="0" smtClean="0">
                <a:solidFill>
                  <a:prstClr val="white"/>
                </a:solidFill>
                <a:latin typeface="Myriad Pro Cond"/>
              </a:rPr>
              <a:t>Dunaj</a:t>
            </a:r>
            <a:endParaRPr lang="en-GB" sz="1300" b="1" dirty="0">
              <a:solidFill>
                <a:prstClr val="white"/>
              </a:solidFill>
              <a:latin typeface="Myriad Pro Cond"/>
            </a:endParaRPr>
          </a:p>
        </p:txBody>
      </p:sp>
      <p:sp>
        <p:nvSpPr>
          <p:cNvPr id="29" name="Rectangle 33"/>
          <p:cNvSpPr>
            <a:spLocks noChangeArrowheads="1"/>
          </p:cNvSpPr>
          <p:nvPr/>
        </p:nvSpPr>
        <p:spPr bwMode="auto">
          <a:xfrm>
            <a:off x="5479264" y="3833000"/>
            <a:ext cx="2017713" cy="306088"/>
          </a:xfrm>
          <a:prstGeom prst="rect">
            <a:avLst/>
          </a:prstGeom>
          <a:noFill/>
          <a:ln w="9525">
            <a:noFill/>
            <a:miter lim="800000"/>
            <a:headEnd/>
            <a:tailEnd/>
          </a:ln>
          <a:effectLst/>
        </p:spPr>
        <p:txBody>
          <a:bodyPr lIns="105004" tIns="52504" rIns="105004" bIns="52504">
            <a:spAutoFit/>
          </a:bodyPr>
          <a:lstStyle/>
          <a:p>
            <a:pPr algn="ctr" defTabSz="869734" eaLnBrk="0" hangingPunct="0">
              <a:defRPr/>
            </a:pPr>
            <a:r>
              <a:rPr lang="sl-SI" sz="1300" b="1" dirty="0">
                <a:solidFill>
                  <a:prstClr val="white"/>
                </a:solidFill>
                <a:latin typeface="Myriad Pro Cond"/>
              </a:rPr>
              <a:t>Bratislava</a:t>
            </a:r>
            <a:endParaRPr lang="en-GB" sz="1300" b="1" dirty="0">
              <a:solidFill>
                <a:prstClr val="white"/>
              </a:solidFill>
              <a:latin typeface="Myriad Pro Cond"/>
            </a:endParaRPr>
          </a:p>
        </p:txBody>
      </p:sp>
      <p:sp>
        <p:nvSpPr>
          <p:cNvPr id="41" name="Rectangle 33"/>
          <p:cNvSpPr>
            <a:spLocks noChangeArrowheads="1"/>
          </p:cNvSpPr>
          <p:nvPr/>
        </p:nvSpPr>
        <p:spPr bwMode="auto">
          <a:xfrm>
            <a:off x="4307214" y="4074264"/>
            <a:ext cx="2017713" cy="306088"/>
          </a:xfrm>
          <a:prstGeom prst="rect">
            <a:avLst/>
          </a:prstGeom>
          <a:noFill/>
          <a:ln w="9525">
            <a:noFill/>
            <a:miter lim="800000"/>
            <a:headEnd/>
            <a:tailEnd/>
          </a:ln>
          <a:effectLst/>
        </p:spPr>
        <p:txBody>
          <a:bodyPr lIns="105004" tIns="52504" rIns="105004" bIns="52504">
            <a:spAutoFit/>
          </a:bodyPr>
          <a:lstStyle/>
          <a:p>
            <a:pPr algn="ctr" defTabSz="869734" eaLnBrk="0" hangingPunct="0">
              <a:defRPr/>
            </a:pPr>
            <a:r>
              <a:rPr lang="sl-SI" sz="1300" b="1" dirty="0">
                <a:solidFill>
                  <a:prstClr val="white"/>
                </a:solidFill>
                <a:latin typeface="Myriad Pro Cond"/>
              </a:rPr>
              <a:t>Koper</a:t>
            </a:r>
            <a:endParaRPr lang="en-GB" sz="1300" b="1" dirty="0">
              <a:solidFill>
                <a:prstClr val="white"/>
              </a:solidFill>
              <a:latin typeface="Myriad Pro Cond"/>
            </a:endParaRPr>
          </a:p>
        </p:txBody>
      </p:sp>
      <p:pic>
        <p:nvPicPr>
          <p:cNvPr id="3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79" y="1368076"/>
            <a:ext cx="3457939" cy="41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032940327"/>
              </p:ext>
            </p:extLst>
          </p:nvPr>
        </p:nvGraphicFramePr>
        <p:xfrm>
          <a:off x="655092" y="1989157"/>
          <a:ext cx="9396153" cy="5046347"/>
        </p:xfrm>
        <a:graphic>
          <a:graphicData uri="http://schemas.openxmlformats.org/drawingml/2006/table">
            <a:tbl>
              <a:tblPr firstRow="1" bandRow="1">
                <a:tableStyleId>{5C22544A-7EE6-4342-B048-85BDC9FD1C3A}</a:tableStyleId>
              </a:tblPr>
              <a:tblGrid>
                <a:gridCol w="3132051"/>
                <a:gridCol w="3132051"/>
                <a:gridCol w="3132051"/>
              </a:tblGrid>
              <a:tr h="370840">
                <a:tc>
                  <a:txBody>
                    <a:bodyPr/>
                    <a:lstStyle/>
                    <a:p>
                      <a:r>
                        <a:rPr lang="sl-SI" dirty="0" smtClean="0"/>
                        <a:t>Veliki železniški infrastrukturni</a:t>
                      </a:r>
                      <a:r>
                        <a:rPr lang="sl-SI" baseline="0" dirty="0" smtClean="0"/>
                        <a:t> projekti</a:t>
                      </a:r>
                      <a:endParaRPr lang="en-GB" dirty="0"/>
                    </a:p>
                  </a:txBody>
                  <a:tcPr/>
                </a:tc>
                <a:tc>
                  <a:txBody>
                    <a:bodyPr/>
                    <a:lstStyle/>
                    <a:p>
                      <a:r>
                        <a:rPr lang="sl-SI" dirty="0" smtClean="0"/>
                        <a:t>Ocenjena vrednost del v mio €</a:t>
                      </a:r>
                      <a:endParaRPr lang="en-GB" dirty="0"/>
                    </a:p>
                  </a:txBody>
                  <a:tcPr/>
                </a:tc>
                <a:tc>
                  <a:txBody>
                    <a:bodyPr/>
                    <a:lstStyle/>
                    <a:p>
                      <a:r>
                        <a:rPr lang="sl-SI" dirty="0" smtClean="0"/>
                        <a:t>Ocenjena vrednost del v letu 2015 v mio €</a:t>
                      </a:r>
                      <a:endParaRPr lang="en-GB" dirty="0"/>
                    </a:p>
                  </a:txBody>
                  <a:tcPr/>
                </a:tc>
              </a:tr>
              <a:tr h="370840">
                <a:tc>
                  <a:txBody>
                    <a:bodyPr/>
                    <a:lstStyle/>
                    <a:p>
                      <a:r>
                        <a:rPr lang="sl-SI" dirty="0" smtClean="0"/>
                        <a:t>2. tir proge Divača – Koper (</a:t>
                      </a:r>
                      <a:r>
                        <a:rPr lang="sl-SI" dirty="0" err="1" smtClean="0"/>
                        <a:t>izvlečni</a:t>
                      </a:r>
                      <a:r>
                        <a:rPr lang="sl-SI" dirty="0" smtClean="0"/>
                        <a:t> tir)</a:t>
                      </a:r>
                      <a:endParaRPr lang="en-GB" dirty="0"/>
                    </a:p>
                  </a:txBody>
                  <a:tcPr/>
                </a:tc>
                <a:tc>
                  <a:txBody>
                    <a:bodyPr/>
                    <a:lstStyle/>
                    <a:p>
                      <a:pPr algn="r"/>
                      <a:r>
                        <a:rPr lang="sl-SI" dirty="0" smtClean="0"/>
                        <a:t>1.350,0</a:t>
                      </a:r>
                      <a:endParaRPr lang="en-GB" dirty="0"/>
                    </a:p>
                  </a:txBody>
                  <a:tcPr/>
                </a:tc>
                <a:tc>
                  <a:txBody>
                    <a:bodyPr/>
                    <a:lstStyle/>
                    <a:p>
                      <a:pPr algn="r"/>
                      <a:r>
                        <a:rPr lang="sl-SI" dirty="0" smtClean="0"/>
                        <a:t>3,0</a:t>
                      </a:r>
                      <a:endParaRPr lang="en-GB" dirty="0"/>
                    </a:p>
                  </a:txBody>
                  <a:tcPr/>
                </a:tc>
              </a:tr>
              <a:tr h="370840">
                <a:tc>
                  <a:txBody>
                    <a:bodyPr/>
                    <a:lstStyle/>
                    <a:p>
                      <a:r>
                        <a:rPr lang="sl-SI" dirty="0" smtClean="0"/>
                        <a:t>Nadgradnja  Zidani most - Celje</a:t>
                      </a:r>
                      <a:endParaRPr lang="en-GB" dirty="0" smtClean="0"/>
                    </a:p>
                  </a:txBody>
                  <a:tcPr/>
                </a:tc>
                <a:tc>
                  <a:txBody>
                    <a:bodyPr/>
                    <a:lstStyle/>
                    <a:p>
                      <a:pPr algn="r"/>
                      <a:r>
                        <a:rPr lang="sl-SI" dirty="0" smtClean="0"/>
                        <a:t>225,0</a:t>
                      </a:r>
                      <a:endParaRPr lang="en-GB" dirty="0"/>
                    </a:p>
                  </a:txBody>
                  <a:tcPr/>
                </a:tc>
                <a:tc>
                  <a:txBody>
                    <a:bodyPr/>
                    <a:lstStyle/>
                    <a:p>
                      <a:pPr algn="r"/>
                      <a:r>
                        <a:rPr lang="sl-SI" dirty="0" smtClean="0"/>
                        <a:t>1,8</a:t>
                      </a:r>
                      <a:endParaRPr lang="en-GB" dirty="0"/>
                    </a:p>
                  </a:txBody>
                  <a:tcPr/>
                </a:tc>
              </a:tr>
              <a:tr h="370840">
                <a:tc>
                  <a:txBody>
                    <a:bodyPr/>
                    <a:lstStyle/>
                    <a:p>
                      <a:r>
                        <a:rPr lang="sl-SI" dirty="0" smtClean="0"/>
                        <a:t>Nadgradnja in posodobitev</a:t>
                      </a:r>
                    </a:p>
                    <a:p>
                      <a:r>
                        <a:rPr lang="sl-SI" dirty="0" smtClean="0"/>
                        <a:t>vozlišča Pragersko </a:t>
                      </a:r>
                      <a:endParaRPr lang="en-GB" dirty="0"/>
                    </a:p>
                  </a:txBody>
                  <a:tcPr/>
                </a:tc>
                <a:tc>
                  <a:txBody>
                    <a:bodyPr/>
                    <a:lstStyle/>
                    <a:p>
                      <a:pPr algn="r"/>
                      <a:r>
                        <a:rPr lang="sl-SI" dirty="0" smtClean="0"/>
                        <a:t>184,0</a:t>
                      </a:r>
                      <a:endParaRPr lang="en-GB" dirty="0"/>
                    </a:p>
                  </a:txBody>
                  <a:tcPr/>
                </a:tc>
                <a:tc>
                  <a:txBody>
                    <a:bodyPr/>
                    <a:lstStyle/>
                    <a:p>
                      <a:pPr algn="r"/>
                      <a:r>
                        <a:rPr lang="sl-SI" dirty="0" smtClean="0"/>
                        <a:t>6,6</a:t>
                      </a:r>
                      <a:endParaRPr lang="en-GB" dirty="0"/>
                    </a:p>
                  </a:txBody>
                  <a:tcPr/>
                </a:tc>
              </a:tr>
              <a:tr h="370840">
                <a:tc>
                  <a:txBody>
                    <a:bodyPr/>
                    <a:lstStyle/>
                    <a:p>
                      <a:r>
                        <a:rPr lang="sl-SI" dirty="0" smtClean="0"/>
                        <a:t>Nadgradnja proge Poljčane – Slovenska Bistrica </a:t>
                      </a:r>
                      <a:endParaRPr lang="en-GB" dirty="0"/>
                    </a:p>
                  </a:txBody>
                  <a:tcPr/>
                </a:tc>
                <a:tc>
                  <a:txBody>
                    <a:bodyPr/>
                    <a:lstStyle/>
                    <a:p>
                      <a:pPr algn="r"/>
                      <a:r>
                        <a:rPr lang="sl-SI" dirty="0" smtClean="0"/>
                        <a:t>47,0</a:t>
                      </a:r>
                      <a:endParaRPr lang="en-GB" dirty="0"/>
                    </a:p>
                  </a:txBody>
                  <a:tcPr/>
                </a:tc>
                <a:tc>
                  <a:txBody>
                    <a:bodyPr/>
                    <a:lstStyle/>
                    <a:p>
                      <a:pPr algn="r"/>
                      <a:r>
                        <a:rPr lang="sl-SI" dirty="0" smtClean="0"/>
                        <a:t>0,2</a:t>
                      </a:r>
                      <a:endParaRPr lang="en-GB" dirty="0"/>
                    </a:p>
                  </a:txBody>
                  <a:tcPr/>
                </a:tc>
              </a:tr>
              <a:tr h="370840">
                <a:tc>
                  <a:txBody>
                    <a:bodyPr/>
                    <a:lstStyle/>
                    <a:p>
                      <a:r>
                        <a:rPr lang="sl-SI" dirty="0" smtClean="0"/>
                        <a:t>Nadgradnja in 2. tir Maribor - Šentilj</a:t>
                      </a:r>
                      <a:endParaRPr lang="en-GB" dirty="0"/>
                    </a:p>
                  </a:txBody>
                  <a:tcPr/>
                </a:tc>
                <a:tc>
                  <a:txBody>
                    <a:bodyPr/>
                    <a:lstStyle/>
                    <a:p>
                      <a:pPr algn="r"/>
                      <a:r>
                        <a:rPr lang="sl-SI" dirty="0" smtClean="0"/>
                        <a:t>245,0</a:t>
                      </a:r>
                      <a:endParaRPr lang="en-GB" dirty="0"/>
                    </a:p>
                  </a:txBody>
                  <a:tcPr/>
                </a:tc>
                <a:tc>
                  <a:txBody>
                    <a:bodyPr/>
                    <a:lstStyle/>
                    <a:p>
                      <a:pPr algn="r"/>
                      <a:r>
                        <a:rPr lang="sl-SI" dirty="0" smtClean="0"/>
                        <a:t>1,1</a:t>
                      </a:r>
                      <a:endParaRPr lang="en-GB" dirty="0"/>
                    </a:p>
                  </a:txBody>
                  <a:tcPr/>
                </a:tc>
              </a:tr>
              <a:tr h="657227">
                <a:tc>
                  <a:txBody>
                    <a:bodyPr/>
                    <a:lstStyle/>
                    <a:p>
                      <a:r>
                        <a:rPr lang="sl-SI" dirty="0" smtClean="0"/>
                        <a:t>SKUPAJ</a:t>
                      </a:r>
                      <a:endParaRPr lang="en-GB" dirty="0"/>
                    </a:p>
                  </a:txBody>
                  <a:tcPr/>
                </a:tc>
                <a:tc>
                  <a:txBody>
                    <a:bodyPr/>
                    <a:lstStyle/>
                    <a:p>
                      <a:pPr algn="r"/>
                      <a:r>
                        <a:rPr lang="sl-SI" dirty="0" smtClean="0"/>
                        <a:t>2.051 ,0</a:t>
                      </a:r>
                      <a:endParaRPr lang="en-GB" dirty="0"/>
                    </a:p>
                  </a:txBody>
                  <a:tcPr/>
                </a:tc>
                <a:tc>
                  <a:txBody>
                    <a:bodyPr/>
                    <a:lstStyle/>
                    <a:p>
                      <a:pPr algn="r"/>
                      <a:r>
                        <a:rPr lang="sl-SI" dirty="0" smtClean="0"/>
                        <a:t>12 ,7</a:t>
                      </a:r>
                      <a:endParaRPr lang="en-GB" dirty="0"/>
                    </a:p>
                  </a:txBody>
                  <a:tcPr/>
                </a:tc>
              </a:tr>
            </a:tbl>
          </a:graphicData>
        </a:graphic>
      </p:graphicFrame>
      <p:sp>
        <p:nvSpPr>
          <p:cNvPr id="9" name="Pravokotnik 8"/>
          <p:cNvSpPr/>
          <p:nvPr/>
        </p:nvSpPr>
        <p:spPr>
          <a:xfrm>
            <a:off x="3756911" y="660785"/>
            <a:ext cx="6664005" cy="523220"/>
          </a:xfrm>
          <a:prstGeom prst="rect">
            <a:avLst/>
          </a:prstGeom>
        </p:spPr>
        <p:txBody>
          <a:bodyPr wrap="none">
            <a:spAutoFit/>
          </a:bodyPr>
          <a:lstStyle/>
          <a:p>
            <a:pPr algn="ctr"/>
            <a:r>
              <a:rPr lang="sl-SI" sz="2800" b="1" dirty="0" smtClean="0">
                <a:solidFill>
                  <a:schemeClr val="tx2">
                    <a:lumMod val="75000"/>
                  </a:schemeClr>
                </a:solidFill>
                <a:latin typeface="Arial" panose="020B0604020202020204" pitchFamily="34" charset="0"/>
                <a:cs typeface="Arial" panose="020B0604020202020204" pitchFamily="34" charset="0"/>
              </a:rPr>
              <a:t>Železniška infrastruktura 2014 - 2020</a:t>
            </a:r>
            <a:endParaRPr lang="en-GB" sz="2800" b="1" dirty="0" smtClean="0">
              <a:solidFill>
                <a:schemeClr val="tx2">
                  <a:lumMod val="75000"/>
                </a:schemeClr>
              </a:solidFill>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622" y="400475"/>
            <a:ext cx="1273164" cy="84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924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26"/>
          <p:cNvSpPr>
            <a:spLocks noChangeShapeType="1"/>
          </p:cNvSpPr>
          <p:nvPr/>
        </p:nvSpPr>
        <p:spPr bwMode="auto">
          <a:xfrm>
            <a:off x="2333622" y="1281102"/>
            <a:ext cx="7717622" cy="0"/>
          </a:xfrm>
          <a:prstGeom prst="line">
            <a:avLst/>
          </a:prstGeom>
          <a:noFill/>
          <a:ln w="28575">
            <a:solidFill>
              <a:srgbClr val="83983D"/>
            </a:solidFill>
            <a:round/>
            <a:headEnd/>
            <a:tailEnd type="triangle" w="med" len="med"/>
          </a:ln>
        </p:spPr>
        <p:txBody>
          <a:bodyPr/>
          <a:lstStyle/>
          <a:p>
            <a:endParaRPr lang="sl-SI" dirty="0"/>
          </a:p>
        </p:txBody>
      </p:sp>
      <p:sp>
        <p:nvSpPr>
          <p:cNvPr id="11" name="Naslov 1"/>
          <p:cNvSpPr txBox="1">
            <a:spLocks/>
          </p:cNvSpPr>
          <p:nvPr/>
        </p:nvSpPr>
        <p:spPr>
          <a:xfrm>
            <a:off x="595894" y="4213332"/>
            <a:ext cx="6600920" cy="523220"/>
          </a:xfrm>
          <a:prstGeom prst="rect">
            <a:avLst/>
          </a:prstGeom>
        </p:spPr>
        <p:txBody>
          <a:bodyPr wrap="square">
            <a:spAutoFit/>
          </a:bodyPr>
          <a:lstStyle>
            <a:defPPr>
              <a:defRPr lang="en-US"/>
            </a:defPPr>
            <a:lvl1pPr algn="ctr">
              <a:defRPr sz="2800" b="1">
                <a:solidFill>
                  <a:schemeClr val="tx2">
                    <a:lumMod val="75000"/>
                  </a:schemeClr>
                </a:solidFill>
                <a:latin typeface="Myriad Pro Cond"/>
              </a:defRPr>
            </a:lvl1pPr>
          </a:lstStyle>
          <a:p>
            <a:pPr algn="l"/>
            <a:r>
              <a:rPr lang="sl-SI" dirty="0" smtClean="0">
                <a:latin typeface="Arial" panose="020B0604020202020204" pitchFamily="34" charset="0"/>
                <a:cs typeface="Arial" panose="020B0604020202020204" pitchFamily="34" charset="0"/>
              </a:rPr>
              <a:t> Hvala za pozornost!</a:t>
            </a:r>
            <a:endParaRPr lang="sl-SI" sz="2400" dirty="0">
              <a:latin typeface="Arial" panose="020B0604020202020204" pitchFamily="34" charset="0"/>
              <a:cs typeface="Arial" panose="020B0604020202020204" pitchFamily="34" charset="0"/>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3305" y="835258"/>
            <a:ext cx="3457939" cy="41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125" y="5453718"/>
            <a:ext cx="2647667" cy="183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5010" y="5517119"/>
            <a:ext cx="2603628" cy="1779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7792" y="5453719"/>
            <a:ext cx="2714650" cy="1806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2442" y="5464542"/>
            <a:ext cx="2703510" cy="1811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7269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79" y="1368076"/>
            <a:ext cx="3457939" cy="41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Slika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468" y="2435701"/>
            <a:ext cx="4621046" cy="434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ravokotnik 4"/>
          <p:cNvSpPr/>
          <p:nvPr/>
        </p:nvSpPr>
        <p:spPr>
          <a:xfrm>
            <a:off x="6207948" y="2435701"/>
            <a:ext cx="3225897" cy="4493538"/>
          </a:xfrm>
          <a:prstGeom prst="rect">
            <a:avLst/>
          </a:prstGeom>
        </p:spPr>
        <p:txBody>
          <a:bodyPr wrap="square">
            <a:spAutoFit/>
          </a:bodyPr>
          <a:lstStyle/>
          <a:p>
            <a:r>
              <a:rPr lang="sl-SI" sz="2200" b="1" dirty="0" smtClean="0">
                <a:solidFill>
                  <a:schemeClr val="tx2">
                    <a:lumMod val="75000"/>
                  </a:schemeClr>
                </a:solidFill>
                <a:latin typeface="Arial" panose="020B0604020202020204" pitchFamily="34" charset="0"/>
                <a:cs typeface="Arial" panose="020B0604020202020204" pitchFamily="34" charset="0"/>
              </a:rPr>
              <a:t>MZI pripravlja strateške dokumente Strategijo razvoja prometa v Republiki Sloveniji in Operativni program, ter posamezne ukrepe za njihovo izvedbo z vidika trajnostne mobilnosti. Upoštevajo se socialni, ekonomski in okoljski vidiki.</a:t>
            </a:r>
          </a:p>
        </p:txBody>
      </p:sp>
    </p:spTree>
    <p:extLst>
      <p:ext uri="{BB962C8B-B14F-4D97-AF65-F5344CB8AC3E}">
        <p14:creationId xmlns:p14="http://schemas.microsoft.com/office/powerpoint/2010/main" val="3257911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79" y="1368076"/>
            <a:ext cx="3457939" cy="41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ravokotnik 4"/>
          <p:cNvSpPr/>
          <p:nvPr/>
        </p:nvSpPr>
        <p:spPr>
          <a:xfrm flipV="1">
            <a:off x="677863" y="7431793"/>
            <a:ext cx="7783749" cy="830997"/>
          </a:xfrm>
          <a:prstGeom prst="rect">
            <a:avLst/>
          </a:prstGeom>
        </p:spPr>
        <p:txBody>
          <a:bodyPr wrap="square">
            <a:spAutoFit/>
          </a:bodyPr>
          <a:lstStyle/>
          <a:p>
            <a:pPr lvl="0"/>
            <a:r>
              <a:rPr lang="sl-SI" sz="2400" dirty="0" smtClean="0"/>
              <a:t>Shematski prikaz usklajenosti splošnih ciljev s cilji TEN-T Uredbe</a:t>
            </a:r>
            <a:endParaRPr lang="en-GB" sz="2400" dirty="0"/>
          </a:p>
        </p:txBody>
      </p:sp>
      <p:sp>
        <p:nvSpPr>
          <p:cNvPr id="6" name="Pravokotnik 5"/>
          <p:cNvSpPr/>
          <p:nvPr/>
        </p:nvSpPr>
        <p:spPr>
          <a:xfrm>
            <a:off x="2433313" y="652790"/>
            <a:ext cx="8318303" cy="830997"/>
          </a:xfrm>
          <a:prstGeom prst="rect">
            <a:avLst/>
          </a:prstGeom>
        </p:spPr>
        <p:txBody>
          <a:bodyPr wrap="none">
            <a:spAutoFit/>
          </a:bodyPr>
          <a:lstStyle/>
          <a:p>
            <a:pPr algn="ctr"/>
            <a:r>
              <a:rPr lang="sl-SI" sz="2400" b="1" dirty="0" smtClean="0">
                <a:solidFill>
                  <a:schemeClr val="tx2">
                    <a:lumMod val="75000"/>
                  </a:schemeClr>
                </a:solidFill>
                <a:latin typeface="Arial" panose="020B0604020202020204" pitchFamily="34" charset="0"/>
                <a:cs typeface="Arial" panose="020B0604020202020204" pitchFamily="34" charset="0"/>
              </a:rPr>
              <a:t>Cilji razvoja prometa, ki ji opredeljuje Strategija razvoja </a:t>
            </a:r>
          </a:p>
          <a:p>
            <a:pPr algn="ctr"/>
            <a:r>
              <a:rPr lang="sl-SI" sz="2400" b="1" dirty="0" smtClean="0">
                <a:solidFill>
                  <a:schemeClr val="tx2">
                    <a:lumMod val="75000"/>
                  </a:schemeClr>
                </a:solidFill>
                <a:latin typeface="Arial" panose="020B0604020202020204" pitchFamily="34" charset="0"/>
                <a:cs typeface="Arial" panose="020B0604020202020204" pitchFamily="34" charset="0"/>
              </a:rPr>
              <a:t>prometa v Republiki Sloveniji so:</a:t>
            </a:r>
            <a:endParaRPr lang="en-GB" sz="2400" b="1" dirty="0" smtClean="0">
              <a:solidFill>
                <a:schemeClr val="tx2">
                  <a:lumMod val="75000"/>
                </a:scheme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227" y="2414306"/>
            <a:ext cx="488315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ravokotnik 7"/>
          <p:cNvSpPr/>
          <p:nvPr/>
        </p:nvSpPr>
        <p:spPr>
          <a:xfrm>
            <a:off x="5882184" y="1937982"/>
            <a:ext cx="4162567" cy="4154984"/>
          </a:xfrm>
          <a:prstGeom prst="rect">
            <a:avLst/>
          </a:prstGeom>
        </p:spPr>
        <p:txBody>
          <a:bodyPr wrap="square">
            <a:spAutoFit/>
          </a:bodyPr>
          <a:lstStyle/>
          <a:p>
            <a:pPr marL="342900" lvl="0" indent="-342900">
              <a:buFont typeface="Arial" panose="020B0604020202020204" pitchFamily="34" charset="0"/>
              <a:buChar char="•"/>
            </a:pPr>
            <a:r>
              <a:rPr lang="sl-SI" sz="2400" dirty="0"/>
              <a:t>izboljšati mobilnost in dostopnost,</a:t>
            </a:r>
            <a:endParaRPr lang="en-GB" sz="2400" dirty="0"/>
          </a:p>
          <a:p>
            <a:pPr marL="342900" lvl="0" indent="-342900">
              <a:buFont typeface="Arial" panose="020B0604020202020204" pitchFamily="34" charset="0"/>
              <a:buChar char="•"/>
            </a:pPr>
            <a:r>
              <a:rPr lang="sl-SI" sz="2400" dirty="0"/>
              <a:t>izboljšati oskrbo gospodarstva,</a:t>
            </a:r>
            <a:endParaRPr lang="en-GB" sz="2400" dirty="0"/>
          </a:p>
          <a:p>
            <a:pPr marL="342900" lvl="0" indent="-342900">
              <a:buFont typeface="Arial" panose="020B0604020202020204" pitchFamily="34" charset="0"/>
              <a:buChar char="•"/>
            </a:pPr>
            <a:r>
              <a:rPr lang="sl-SI" sz="2400" dirty="0"/>
              <a:t>izboljšati prometno varnost in varovanje,</a:t>
            </a:r>
            <a:endParaRPr lang="en-GB" sz="2400" dirty="0"/>
          </a:p>
          <a:p>
            <a:pPr marL="342900" lvl="0" indent="-342900">
              <a:buFont typeface="Arial" panose="020B0604020202020204" pitchFamily="34" charset="0"/>
              <a:buChar char="•"/>
            </a:pPr>
            <a:r>
              <a:rPr lang="sl-SI" sz="2400" dirty="0"/>
              <a:t>zmanjšati porabo energije,</a:t>
            </a:r>
            <a:endParaRPr lang="en-GB" sz="2400" dirty="0"/>
          </a:p>
          <a:p>
            <a:pPr marL="342900" lvl="0" indent="-342900">
              <a:buFont typeface="Arial" panose="020B0604020202020204" pitchFamily="34" charset="0"/>
              <a:buChar char="•"/>
            </a:pPr>
            <a:r>
              <a:rPr lang="sl-SI" sz="2400" dirty="0"/>
              <a:t>zmanjšati stroške uporabnikov in upravljavcev,</a:t>
            </a:r>
            <a:endParaRPr lang="en-GB" sz="2400" dirty="0"/>
          </a:p>
          <a:p>
            <a:pPr marL="342900" lvl="0" indent="-342900">
              <a:buFont typeface="Arial" panose="020B0604020202020204" pitchFamily="34" charset="0"/>
              <a:buChar char="•"/>
            </a:pPr>
            <a:r>
              <a:rPr lang="sl-SI" sz="2400" dirty="0"/>
              <a:t>zmanjšati okoljske obremenitve.</a:t>
            </a:r>
            <a:endParaRPr lang="en-GB" sz="2400" dirty="0"/>
          </a:p>
        </p:txBody>
      </p:sp>
    </p:spTree>
    <p:extLst>
      <p:ext uri="{BB962C8B-B14F-4D97-AF65-F5344CB8AC3E}">
        <p14:creationId xmlns:p14="http://schemas.microsoft.com/office/powerpoint/2010/main" val="1704251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26"/>
          <p:cNvSpPr>
            <a:spLocks noChangeShapeType="1"/>
          </p:cNvSpPr>
          <p:nvPr/>
        </p:nvSpPr>
        <p:spPr bwMode="auto">
          <a:xfrm>
            <a:off x="2333622" y="1281102"/>
            <a:ext cx="7717622" cy="0"/>
          </a:xfrm>
          <a:prstGeom prst="line">
            <a:avLst/>
          </a:prstGeom>
          <a:noFill/>
          <a:ln w="28575">
            <a:solidFill>
              <a:srgbClr val="83983D"/>
            </a:solidFill>
            <a:round/>
            <a:headEnd/>
            <a:tailEnd type="triangle" w="med" len="med"/>
          </a:ln>
        </p:spPr>
        <p:txBody>
          <a:bodyPr/>
          <a:lstStyle/>
          <a:p>
            <a:endParaRPr lang="sl-SI" dirty="0"/>
          </a:p>
        </p:txBody>
      </p:sp>
      <p:sp>
        <p:nvSpPr>
          <p:cNvPr id="8" name="Pravokotnik 8"/>
          <p:cNvSpPr>
            <a:spLocks noChangeArrowheads="1"/>
          </p:cNvSpPr>
          <p:nvPr/>
        </p:nvSpPr>
        <p:spPr bwMode="auto">
          <a:xfrm>
            <a:off x="293196" y="1398778"/>
            <a:ext cx="9090910" cy="1875022"/>
          </a:xfrm>
          <a:prstGeom prst="rect">
            <a:avLst/>
          </a:prstGeom>
          <a:noFill/>
          <a:ln w="9525">
            <a:noFill/>
            <a:miter lim="800000"/>
            <a:headEnd/>
            <a:tailEnd/>
          </a:ln>
        </p:spPr>
        <p:txBody>
          <a:bodyPr lIns="104287" tIns="52144" rIns="104287" bIns="52144">
            <a:spAutoFit/>
          </a:bodyPr>
          <a:lstStyle/>
          <a:p>
            <a:pPr algn="ctr">
              <a:lnSpc>
                <a:spcPct val="150000"/>
              </a:lnSpc>
            </a:pPr>
            <a:endParaRPr lang="sl-SI" sz="2300" dirty="0"/>
          </a:p>
          <a:p>
            <a:pPr>
              <a:lnSpc>
                <a:spcPct val="150000"/>
              </a:lnSpc>
            </a:pPr>
            <a:endParaRPr lang="sl-SI" sz="2300" dirty="0"/>
          </a:p>
          <a:p>
            <a:endParaRPr lang="sl-SI" sz="2300" dirty="0"/>
          </a:p>
          <a:p>
            <a:endParaRPr lang="en-US" sz="2300" dirty="0"/>
          </a:p>
        </p:txBody>
      </p:sp>
      <p:sp>
        <p:nvSpPr>
          <p:cNvPr id="6" name="Pravokotnik 5"/>
          <p:cNvSpPr/>
          <p:nvPr/>
        </p:nvSpPr>
        <p:spPr>
          <a:xfrm>
            <a:off x="4641548" y="622666"/>
            <a:ext cx="4881208" cy="523220"/>
          </a:xfrm>
          <a:prstGeom prst="rect">
            <a:avLst/>
          </a:prstGeom>
        </p:spPr>
        <p:txBody>
          <a:bodyPr wrap="none">
            <a:spAutoFit/>
          </a:bodyPr>
          <a:lstStyle/>
          <a:p>
            <a:pPr algn="ctr"/>
            <a:r>
              <a:rPr lang="sl-SI" sz="2800" dirty="0" smtClean="0"/>
              <a:t>Cilji </a:t>
            </a:r>
            <a:r>
              <a:rPr lang="sl-SI" sz="2800" dirty="0"/>
              <a:t>razvoja železniškega </a:t>
            </a:r>
            <a:r>
              <a:rPr lang="sl-SI" sz="2800" dirty="0" smtClean="0"/>
              <a:t>sistema</a:t>
            </a:r>
            <a:endParaRPr lang="en-GB" sz="2800" dirty="0"/>
          </a:p>
        </p:txBody>
      </p:sp>
      <p:sp>
        <p:nvSpPr>
          <p:cNvPr id="7" name="Pravokotnik 6"/>
          <p:cNvSpPr/>
          <p:nvPr/>
        </p:nvSpPr>
        <p:spPr>
          <a:xfrm>
            <a:off x="5336275" y="1398213"/>
            <a:ext cx="4929977" cy="5632311"/>
          </a:xfrm>
          <a:prstGeom prst="rect">
            <a:avLst/>
          </a:prstGeom>
        </p:spPr>
        <p:txBody>
          <a:bodyPr wrap="square">
            <a:spAutoFit/>
          </a:bodyPr>
          <a:lstStyle/>
          <a:p>
            <a:pPr marL="342900" indent="-342900">
              <a:buFont typeface="Arial" panose="020B0604020202020204" pitchFamily="34" charset="0"/>
              <a:buChar char="•"/>
            </a:pPr>
            <a:r>
              <a:rPr lang="sl-SI" sz="2400" dirty="0" smtClean="0"/>
              <a:t>Ohranjanje </a:t>
            </a:r>
            <a:r>
              <a:rPr lang="sl-SI" sz="2400" dirty="0"/>
              <a:t>dosežene ravni konkurenčnosti gospodarstva s krajšanjem potovalnih časov in znižanjem stroškov transporta.</a:t>
            </a:r>
            <a:endParaRPr lang="en-GB" sz="2400" dirty="0"/>
          </a:p>
          <a:p>
            <a:pPr marL="342900" lvl="0" indent="-342900">
              <a:buFont typeface="Arial" panose="020B0604020202020204" pitchFamily="34" charset="0"/>
              <a:buChar char="•"/>
            </a:pPr>
            <a:r>
              <a:rPr lang="sl-SI" sz="2400" dirty="0"/>
              <a:t>Harmonizacija in/ali zagotovitev </a:t>
            </a:r>
            <a:r>
              <a:rPr lang="sl-SI" sz="2400" dirty="0" err="1"/>
              <a:t>interoperabilnosti</a:t>
            </a:r>
            <a:r>
              <a:rPr lang="sl-SI" sz="2400" dirty="0"/>
              <a:t> javnega železniškega omrežja z omrežjem EU.</a:t>
            </a:r>
            <a:endParaRPr lang="en-GB" sz="2400" dirty="0"/>
          </a:p>
          <a:p>
            <a:pPr marL="342900" lvl="0" indent="-342900">
              <a:buFont typeface="Arial" panose="020B0604020202020204" pitchFamily="34" charset="0"/>
              <a:buChar char="•"/>
            </a:pPr>
            <a:r>
              <a:rPr lang="sl-SI" sz="2400" dirty="0"/>
              <a:t>Boljša </a:t>
            </a:r>
            <a:r>
              <a:rPr lang="sl-SI" sz="2400" dirty="0" smtClean="0"/>
              <a:t>mobilnost </a:t>
            </a:r>
            <a:r>
              <a:rPr lang="sl-SI" sz="2400" dirty="0" err="1" smtClean="0"/>
              <a:t>prebivastva</a:t>
            </a:r>
            <a:r>
              <a:rPr lang="sl-SI" sz="2400" dirty="0" smtClean="0"/>
              <a:t>, dostopnost regij </a:t>
            </a:r>
            <a:r>
              <a:rPr lang="sl-SI" sz="2400" dirty="0"/>
              <a:t>ter boljša </a:t>
            </a:r>
            <a:r>
              <a:rPr lang="sl-SI" sz="2400" dirty="0" err="1"/>
              <a:t>medregijska</a:t>
            </a:r>
            <a:r>
              <a:rPr lang="sl-SI" sz="2400" dirty="0"/>
              <a:t> povezanost, navezava </a:t>
            </a:r>
            <a:r>
              <a:rPr lang="sl-SI" sz="2400" dirty="0" smtClean="0"/>
              <a:t>na </a:t>
            </a:r>
            <a:r>
              <a:rPr lang="sl-SI" sz="2400" dirty="0"/>
              <a:t>glavne evropske železniške koridorje, </a:t>
            </a:r>
            <a:endParaRPr lang="sl-SI" sz="2400" dirty="0" smtClean="0"/>
          </a:p>
          <a:p>
            <a:pPr marL="342900" lvl="0" indent="-342900">
              <a:buFont typeface="Arial" panose="020B0604020202020204" pitchFamily="34" charset="0"/>
              <a:buChar char="•"/>
            </a:pPr>
            <a:r>
              <a:rPr lang="sl-SI" sz="2400" dirty="0" smtClean="0"/>
              <a:t>Izboljševanje </a:t>
            </a:r>
            <a:r>
              <a:rPr lang="sl-SI" sz="2400" dirty="0"/>
              <a:t>ravni prometne varnosti.</a:t>
            </a:r>
            <a:endParaRPr lang="en-GB" sz="2400" dirty="0"/>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05" y="1281102"/>
            <a:ext cx="3457939" cy="41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95" y="1982665"/>
            <a:ext cx="4878680" cy="2582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6388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26"/>
          <p:cNvSpPr>
            <a:spLocks noChangeShapeType="1"/>
          </p:cNvSpPr>
          <p:nvPr/>
        </p:nvSpPr>
        <p:spPr bwMode="auto">
          <a:xfrm>
            <a:off x="2333622" y="1281102"/>
            <a:ext cx="7717622" cy="0"/>
          </a:xfrm>
          <a:prstGeom prst="line">
            <a:avLst/>
          </a:prstGeom>
          <a:noFill/>
          <a:ln w="28575">
            <a:solidFill>
              <a:srgbClr val="83983D"/>
            </a:solidFill>
            <a:round/>
            <a:headEnd/>
            <a:tailEnd type="triangle" w="med" len="med"/>
          </a:ln>
        </p:spPr>
        <p:txBody>
          <a:bodyPr/>
          <a:lstStyle/>
          <a:p>
            <a:endParaRPr lang="sl-SI" dirty="0"/>
          </a:p>
        </p:txBody>
      </p:sp>
      <p:sp>
        <p:nvSpPr>
          <p:cNvPr id="8" name="Pravokotnik 8"/>
          <p:cNvSpPr>
            <a:spLocks noChangeArrowheads="1"/>
          </p:cNvSpPr>
          <p:nvPr/>
        </p:nvSpPr>
        <p:spPr bwMode="auto">
          <a:xfrm>
            <a:off x="293196" y="1398778"/>
            <a:ext cx="9090910" cy="1875022"/>
          </a:xfrm>
          <a:prstGeom prst="rect">
            <a:avLst/>
          </a:prstGeom>
          <a:noFill/>
          <a:ln w="9525">
            <a:noFill/>
            <a:miter lim="800000"/>
            <a:headEnd/>
            <a:tailEnd/>
          </a:ln>
        </p:spPr>
        <p:txBody>
          <a:bodyPr lIns="104287" tIns="52144" rIns="104287" bIns="52144">
            <a:spAutoFit/>
          </a:bodyPr>
          <a:lstStyle/>
          <a:p>
            <a:pPr algn="ctr">
              <a:lnSpc>
                <a:spcPct val="150000"/>
              </a:lnSpc>
            </a:pPr>
            <a:endParaRPr lang="sl-SI" sz="2300" dirty="0"/>
          </a:p>
          <a:p>
            <a:pPr>
              <a:lnSpc>
                <a:spcPct val="150000"/>
              </a:lnSpc>
            </a:pPr>
            <a:endParaRPr lang="sl-SI" sz="2300" dirty="0"/>
          </a:p>
          <a:p>
            <a:endParaRPr lang="sl-SI" sz="2300" dirty="0"/>
          </a:p>
          <a:p>
            <a:endParaRPr lang="en-US" sz="2300" dirty="0"/>
          </a:p>
        </p:txBody>
      </p:sp>
      <p:sp>
        <p:nvSpPr>
          <p:cNvPr id="6" name="Pravokotnik 5"/>
          <p:cNvSpPr/>
          <p:nvPr/>
        </p:nvSpPr>
        <p:spPr>
          <a:xfrm>
            <a:off x="4641548" y="622666"/>
            <a:ext cx="4881208" cy="523220"/>
          </a:xfrm>
          <a:prstGeom prst="rect">
            <a:avLst/>
          </a:prstGeom>
        </p:spPr>
        <p:txBody>
          <a:bodyPr wrap="none">
            <a:spAutoFit/>
          </a:bodyPr>
          <a:lstStyle/>
          <a:p>
            <a:pPr algn="ctr"/>
            <a:r>
              <a:rPr lang="sl-SI" sz="2800" dirty="0" smtClean="0"/>
              <a:t>Cilji </a:t>
            </a:r>
            <a:r>
              <a:rPr lang="sl-SI" sz="2800" dirty="0"/>
              <a:t>razvoja železniškega </a:t>
            </a:r>
            <a:r>
              <a:rPr lang="sl-SI" sz="2800" dirty="0" smtClean="0"/>
              <a:t>sistema</a:t>
            </a:r>
            <a:endParaRPr lang="en-GB" sz="2800" dirty="0"/>
          </a:p>
        </p:txBody>
      </p:sp>
      <p:sp>
        <p:nvSpPr>
          <p:cNvPr id="7" name="Pravokotnik 6"/>
          <p:cNvSpPr/>
          <p:nvPr/>
        </p:nvSpPr>
        <p:spPr>
          <a:xfrm>
            <a:off x="597255" y="6688247"/>
            <a:ext cx="9382504" cy="646331"/>
          </a:xfrm>
          <a:prstGeom prst="rect">
            <a:avLst/>
          </a:prstGeom>
        </p:spPr>
        <p:txBody>
          <a:bodyPr wrap="square">
            <a:spAutoFit/>
          </a:bodyPr>
          <a:lstStyle/>
          <a:p>
            <a:pPr marL="342900" indent="-342900">
              <a:buFont typeface="Arial" panose="020B0604020202020204" pitchFamily="34" charset="0"/>
              <a:buChar char="•"/>
            </a:pPr>
            <a:r>
              <a:rPr lang="sl-SI" sz="1800" dirty="0" smtClean="0"/>
              <a:t>Strategija razvoja prometa v Republiki Sloveniji na podlagi potniških tokov in možnosti za nadgradnjo železniške infrastrukture opredeljuje možne ukrepe.</a:t>
            </a:r>
            <a:endParaRPr lang="en-GB" sz="1800" dirty="0"/>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05" y="1281102"/>
            <a:ext cx="3457939" cy="41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4776" y="1834211"/>
            <a:ext cx="7847463" cy="483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89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26"/>
          <p:cNvSpPr>
            <a:spLocks noChangeShapeType="1"/>
          </p:cNvSpPr>
          <p:nvPr/>
        </p:nvSpPr>
        <p:spPr bwMode="auto">
          <a:xfrm>
            <a:off x="2333622" y="1281102"/>
            <a:ext cx="7717622" cy="0"/>
          </a:xfrm>
          <a:prstGeom prst="line">
            <a:avLst/>
          </a:prstGeom>
          <a:noFill/>
          <a:ln w="28575">
            <a:solidFill>
              <a:srgbClr val="83983D"/>
            </a:solidFill>
            <a:round/>
            <a:headEnd/>
            <a:tailEnd type="triangle" w="med" len="med"/>
          </a:ln>
        </p:spPr>
        <p:txBody>
          <a:bodyPr/>
          <a:lstStyle/>
          <a:p>
            <a:endParaRPr lang="sl-SI" dirty="0">
              <a:solidFill>
                <a:prstClr val="black"/>
              </a:solidFill>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462" y="1458523"/>
            <a:ext cx="8707163" cy="525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3146" y="371633"/>
            <a:ext cx="1276466" cy="850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Pravokotnik 10"/>
          <p:cNvSpPr/>
          <p:nvPr/>
        </p:nvSpPr>
        <p:spPr>
          <a:xfrm>
            <a:off x="1779198" y="265413"/>
            <a:ext cx="8217427" cy="830997"/>
          </a:xfrm>
          <a:prstGeom prst="rect">
            <a:avLst/>
          </a:prstGeom>
        </p:spPr>
        <p:txBody>
          <a:bodyPr wrap="square">
            <a:spAutoFit/>
          </a:bodyPr>
          <a:lstStyle/>
          <a:p>
            <a:pPr algn="r"/>
            <a:r>
              <a:rPr lang="sl-SI" sz="2400" dirty="0" smtClean="0">
                <a:solidFill>
                  <a:prstClr val="black"/>
                </a:solidFill>
              </a:rPr>
              <a:t>Ukrepi za </a:t>
            </a:r>
            <a:r>
              <a:rPr lang="sl-SI" sz="2400" dirty="0">
                <a:solidFill>
                  <a:prstClr val="black"/>
                </a:solidFill>
              </a:rPr>
              <a:t>razvoja železniškega </a:t>
            </a:r>
            <a:r>
              <a:rPr lang="sl-SI" sz="2400" dirty="0" smtClean="0">
                <a:solidFill>
                  <a:prstClr val="black"/>
                </a:solidFill>
              </a:rPr>
              <a:t>sistema </a:t>
            </a:r>
          </a:p>
          <a:p>
            <a:pPr algn="r"/>
            <a:r>
              <a:rPr lang="sl-SI" sz="2400" dirty="0" smtClean="0">
                <a:solidFill>
                  <a:prstClr val="black"/>
                </a:solidFill>
              </a:rPr>
              <a:t>na regionalnih progah</a:t>
            </a:r>
            <a:endParaRPr lang="en-GB" sz="2400" dirty="0">
              <a:solidFill>
                <a:prstClr val="black"/>
              </a:solidFill>
            </a:endParaRPr>
          </a:p>
        </p:txBody>
      </p:sp>
    </p:spTree>
    <p:extLst>
      <p:ext uri="{BB962C8B-B14F-4D97-AF65-F5344CB8AC3E}">
        <p14:creationId xmlns:p14="http://schemas.microsoft.com/office/powerpoint/2010/main" val="684264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26"/>
          <p:cNvSpPr>
            <a:spLocks noChangeShapeType="1"/>
          </p:cNvSpPr>
          <p:nvPr/>
        </p:nvSpPr>
        <p:spPr bwMode="auto">
          <a:xfrm>
            <a:off x="2333621" y="1242461"/>
            <a:ext cx="8127214" cy="0"/>
          </a:xfrm>
          <a:prstGeom prst="line">
            <a:avLst/>
          </a:prstGeom>
          <a:noFill/>
          <a:ln w="28575">
            <a:solidFill>
              <a:srgbClr val="83983D"/>
            </a:solidFill>
            <a:round/>
            <a:headEnd/>
            <a:tailEnd type="triangle" w="med" len="med"/>
          </a:ln>
        </p:spPr>
        <p:txBody>
          <a:bodyPr lIns="91417" tIns="45709" rIns="91417" bIns="45709"/>
          <a:lstStyle/>
          <a:p>
            <a:pPr defTabSz="1042744"/>
            <a:endParaRPr lang="sl-SI">
              <a:solidFill>
                <a:prstClr val="black"/>
              </a:solidFill>
            </a:endParaRPr>
          </a:p>
        </p:txBody>
      </p:sp>
      <p:sp>
        <p:nvSpPr>
          <p:cNvPr id="8" name="Pravokotnik 8"/>
          <p:cNvSpPr>
            <a:spLocks noChangeArrowheads="1"/>
          </p:cNvSpPr>
          <p:nvPr/>
        </p:nvSpPr>
        <p:spPr bwMode="auto">
          <a:xfrm>
            <a:off x="4733339" y="1368015"/>
            <a:ext cx="210623" cy="1890384"/>
          </a:xfrm>
          <a:prstGeom prst="rect">
            <a:avLst/>
          </a:prstGeom>
        </p:spPr>
        <p:txBody>
          <a:bodyPr vert="horz" wrap="none" lIns="104261" tIns="52131" rIns="104261" bIns="52131" rtlCol="0" anchor="ctr">
            <a:spAutoFit/>
          </a:bodyPr>
          <a:lstStyle/>
          <a:p>
            <a:pPr algn="ctr" defTabSz="1042744">
              <a:spcBef>
                <a:spcPct val="0"/>
              </a:spcBef>
            </a:pPr>
            <a:endParaRPr lang="sl-SI" sz="2900" b="1" dirty="0">
              <a:solidFill>
                <a:srgbClr val="1F497D">
                  <a:lumMod val="75000"/>
                </a:srgbClr>
              </a:solidFill>
              <a:latin typeface="Myriad Pro Cond"/>
            </a:endParaRPr>
          </a:p>
          <a:p>
            <a:pPr algn="ctr" defTabSz="1042744">
              <a:spcBef>
                <a:spcPct val="0"/>
              </a:spcBef>
            </a:pPr>
            <a:endParaRPr lang="sl-SI" sz="2900" b="1" dirty="0">
              <a:solidFill>
                <a:srgbClr val="1F497D">
                  <a:lumMod val="75000"/>
                </a:srgbClr>
              </a:solidFill>
              <a:latin typeface="Myriad Pro Cond"/>
            </a:endParaRPr>
          </a:p>
          <a:p>
            <a:pPr algn="ctr" defTabSz="1042744">
              <a:spcBef>
                <a:spcPct val="0"/>
              </a:spcBef>
            </a:pPr>
            <a:endParaRPr lang="sl-SI" sz="2900" b="1" dirty="0">
              <a:solidFill>
                <a:srgbClr val="1F497D">
                  <a:lumMod val="75000"/>
                </a:srgbClr>
              </a:solidFill>
              <a:latin typeface="Myriad Pro Cond"/>
            </a:endParaRPr>
          </a:p>
          <a:p>
            <a:pPr algn="ctr" defTabSz="1042744">
              <a:spcBef>
                <a:spcPct val="0"/>
              </a:spcBef>
            </a:pPr>
            <a:endParaRPr lang="en-US" sz="2900" b="1" dirty="0">
              <a:solidFill>
                <a:srgbClr val="1F497D">
                  <a:lumMod val="75000"/>
                </a:srgbClr>
              </a:solidFill>
              <a:latin typeface="Myriad Pro Cond"/>
            </a:endParaRPr>
          </a:p>
        </p:txBody>
      </p:sp>
      <p:sp>
        <p:nvSpPr>
          <p:cNvPr id="31" name="Rectangle 31"/>
          <p:cNvSpPr>
            <a:spLocks noChangeArrowheads="1"/>
          </p:cNvSpPr>
          <p:nvPr/>
        </p:nvSpPr>
        <p:spPr bwMode="auto">
          <a:xfrm>
            <a:off x="5235065" y="3637126"/>
            <a:ext cx="1562100" cy="306088"/>
          </a:xfrm>
          <a:prstGeom prst="rect">
            <a:avLst/>
          </a:prstGeom>
          <a:noFill/>
          <a:ln w="9525">
            <a:noFill/>
            <a:miter lim="800000"/>
            <a:headEnd/>
            <a:tailEnd/>
          </a:ln>
          <a:effectLst/>
        </p:spPr>
        <p:txBody>
          <a:bodyPr lIns="105004" tIns="52504" rIns="105004" bIns="52504">
            <a:spAutoFit/>
          </a:bodyPr>
          <a:lstStyle/>
          <a:p>
            <a:pPr algn="ctr" defTabSz="869734" eaLnBrk="0" hangingPunct="0"/>
            <a:r>
              <a:rPr lang="sl-SI" sz="1300" b="1" dirty="0" smtClean="0">
                <a:solidFill>
                  <a:prstClr val="white"/>
                </a:solidFill>
                <a:latin typeface="Myriad Pro Cond"/>
              </a:rPr>
              <a:t>Dunaj</a:t>
            </a:r>
            <a:endParaRPr lang="en-GB" sz="1300" b="1" dirty="0">
              <a:solidFill>
                <a:prstClr val="white"/>
              </a:solidFill>
              <a:latin typeface="Myriad Pro Cond"/>
            </a:endParaRPr>
          </a:p>
        </p:txBody>
      </p:sp>
      <p:sp>
        <p:nvSpPr>
          <p:cNvPr id="29" name="Rectangle 33"/>
          <p:cNvSpPr>
            <a:spLocks noChangeArrowheads="1"/>
          </p:cNvSpPr>
          <p:nvPr/>
        </p:nvSpPr>
        <p:spPr bwMode="auto">
          <a:xfrm>
            <a:off x="5479264" y="3833000"/>
            <a:ext cx="2017713" cy="306088"/>
          </a:xfrm>
          <a:prstGeom prst="rect">
            <a:avLst/>
          </a:prstGeom>
          <a:noFill/>
          <a:ln w="9525">
            <a:noFill/>
            <a:miter lim="800000"/>
            <a:headEnd/>
            <a:tailEnd/>
          </a:ln>
          <a:effectLst/>
        </p:spPr>
        <p:txBody>
          <a:bodyPr lIns="105004" tIns="52504" rIns="105004" bIns="52504">
            <a:spAutoFit/>
          </a:bodyPr>
          <a:lstStyle/>
          <a:p>
            <a:pPr algn="ctr" defTabSz="869734" eaLnBrk="0" hangingPunct="0">
              <a:defRPr/>
            </a:pPr>
            <a:r>
              <a:rPr lang="sl-SI" sz="1300" b="1" dirty="0">
                <a:solidFill>
                  <a:prstClr val="white"/>
                </a:solidFill>
                <a:latin typeface="Myriad Pro Cond"/>
              </a:rPr>
              <a:t>Bratislava</a:t>
            </a:r>
            <a:endParaRPr lang="en-GB" sz="1300" b="1" dirty="0">
              <a:solidFill>
                <a:prstClr val="white"/>
              </a:solidFill>
              <a:latin typeface="Myriad Pro Cond"/>
            </a:endParaRPr>
          </a:p>
        </p:txBody>
      </p:sp>
      <p:sp>
        <p:nvSpPr>
          <p:cNvPr id="41" name="Rectangle 33"/>
          <p:cNvSpPr>
            <a:spLocks noChangeArrowheads="1"/>
          </p:cNvSpPr>
          <p:nvPr/>
        </p:nvSpPr>
        <p:spPr bwMode="auto">
          <a:xfrm>
            <a:off x="4307214" y="4074264"/>
            <a:ext cx="2017713" cy="306088"/>
          </a:xfrm>
          <a:prstGeom prst="rect">
            <a:avLst/>
          </a:prstGeom>
          <a:noFill/>
          <a:ln w="9525">
            <a:noFill/>
            <a:miter lim="800000"/>
            <a:headEnd/>
            <a:tailEnd/>
          </a:ln>
          <a:effectLst/>
        </p:spPr>
        <p:txBody>
          <a:bodyPr lIns="105004" tIns="52504" rIns="105004" bIns="52504">
            <a:spAutoFit/>
          </a:bodyPr>
          <a:lstStyle/>
          <a:p>
            <a:pPr algn="ctr" defTabSz="869734" eaLnBrk="0" hangingPunct="0">
              <a:defRPr/>
            </a:pPr>
            <a:r>
              <a:rPr lang="sl-SI" sz="1300" b="1" dirty="0">
                <a:solidFill>
                  <a:prstClr val="white"/>
                </a:solidFill>
                <a:latin typeface="Myriad Pro Cond"/>
              </a:rPr>
              <a:t>Koper</a:t>
            </a:r>
            <a:endParaRPr lang="en-GB" sz="1300" b="1" dirty="0">
              <a:solidFill>
                <a:prstClr val="white"/>
              </a:solidFill>
              <a:latin typeface="Myriad Pro Cond"/>
            </a:endParaRPr>
          </a:p>
        </p:txBody>
      </p:sp>
      <p:pic>
        <p:nvPicPr>
          <p:cNvPr id="3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79" y="1368076"/>
            <a:ext cx="3457939" cy="41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ravokotnik 9"/>
          <p:cNvSpPr/>
          <p:nvPr/>
        </p:nvSpPr>
        <p:spPr>
          <a:xfrm>
            <a:off x="2943055" y="652790"/>
            <a:ext cx="7298794" cy="461665"/>
          </a:xfrm>
          <a:prstGeom prst="rect">
            <a:avLst/>
          </a:prstGeom>
        </p:spPr>
        <p:txBody>
          <a:bodyPr wrap="none">
            <a:spAutoFit/>
          </a:bodyPr>
          <a:lstStyle/>
          <a:p>
            <a:pPr algn="ctr"/>
            <a:r>
              <a:rPr lang="sl-SI" sz="2400" b="1" dirty="0" smtClean="0">
                <a:solidFill>
                  <a:schemeClr val="tx2">
                    <a:lumMod val="75000"/>
                  </a:schemeClr>
                </a:solidFill>
                <a:latin typeface="Arial" panose="020B0604020202020204" pitchFamily="34" charset="0"/>
                <a:cs typeface="Arial" panose="020B0604020202020204" pitchFamily="34" charset="0"/>
              </a:rPr>
              <a:t>Železniška infrastruktura za povezovanje Evrope</a:t>
            </a:r>
            <a:endParaRPr lang="en-GB" sz="2400" b="1" dirty="0" smtClean="0">
              <a:solidFill>
                <a:schemeClr val="tx2">
                  <a:lumMod val="75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392" y="1276278"/>
            <a:ext cx="6379443" cy="5770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oljeZBesedilom 1"/>
          <p:cNvSpPr txBox="1"/>
          <p:nvPr/>
        </p:nvSpPr>
        <p:spPr>
          <a:xfrm>
            <a:off x="6191666" y="2815886"/>
            <a:ext cx="228359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sl-SI" sz="1600" b="1" dirty="0" smtClean="0">
                <a:solidFill>
                  <a:srgbClr val="FF0000"/>
                </a:solidFill>
              </a:rPr>
              <a:t>Baltsko – Jadranski koridor</a:t>
            </a:r>
            <a:endParaRPr lang="en-GB" sz="1600" b="1" dirty="0">
              <a:solidFill>
                <a:srgbClr val="FF0000"/>
              </a:solidFill>
            </a:endParaRPr>
          </a:p>
        </p:txBody>
      </p:sp>
      <p:sp>
        <p:nvSpPr>
          <p:cNvPr id="15" name="PoljeZBesedilom 14"/>
          <p:cNvSpPr txBox="1"/>
          <p:nvPr/>
        </p:nvSpPr>
        <p:spPr>
          <a:xfrm>
            <a:off x="7976943" y="4227308"/>
            <a:ext cx="2596399"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sl-SI" sz="2000" b="1" dirty="0" smtClean="0">
                <a:solidFill>
                  <a:srgbClr val="00B050"/>
                </a:solidFill>
              </a:rPr>
              <a:t>Sredozemski koridor</a:t>
            </a:r>
            <a:endParaRPr lang="en-GB" sz="2000" b="1" dirty="0">
              <a:solidFill>
                <a:srgbClr val="00B050"/>
              </a:solidFill>
            </a:endParaRPr>
          </a:p>
        </p:txBody>
      </p:sp>
      <p:cxnSp>
        <p:nvCxnSpPr>
          <p:cNvPr id="4" name="Raven povezovalnik 3"/>
          <p:cNvCxnSpPr/>
          <p:nvPr/>
        </p:nvCxnSpPr>
        <p:spPr>
          <a:xfrm>
            <a:off x="8229600" y="3833000"/>
            <a:ext cx="245660" cy="306088"/>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Raven povezovalnik 6"/>
          <p:cNvCxnSpPr/>
          <p:nvPr/>
        </p:nvCxnSpPr>
        <p:spPr>
          <a:xfrm flipH="1">
            <a:off x="7751929" y="4515299"/>
            <a:ext cx="225014" cy="92333"/>
          </a:xfrm>
          <a:prstGeom prst="line">
            <a:avLst/>
          </a:prstGeom>
        </p:spPr>
        <p:style>
          <a:lnRef idx="3">
            <a:schemeClr val="accent2"/>
          </a:lnRef>
          <a:fillRef idx="0">
            <a:schemeClr val="accent2"/>
          </a:fillRef>
          <a:effectRef idx="2">
            <a:schemeClr val="accent2"/>
          </a:effectRef>
          <a:fontRef idx="minor">
            <a:schemeClr val="tx1"/>
          </a:fontRef>
        </p:style>
      </p:cxnSp>
      <p:sp>
        <p:nvSpPr>
          <p:cNvPr id="24" name="Pravokotnik 23"/>
          <p:cNvSpPr/>
          <p:nvPr/>
        </p:nvSpPr>
        <p:spPr>
          <a:xfrm>
            <a:off x="300251" y="1890127"/>
            <a:ext cx="3781141" cy="5324535"/>
          </a:xfrm>
          <a:prstGeom prst="rect">
            <a:avLst/>
          </a:prstGeom>
        </p:spPr>
        <p:txBody>
          <a:bodyPr wrap="square">
            <a:spAutoFit/>
          </a:bodyPr>
          <a:lstStyle/>
          <a:p>
            <a:r>
              <a:rPr lang="sl-SI" sz="2200" b="1" dirty="0" smtClean="0">
                <a:solidFill>
                  <a:schemeClr val="tx2">
                    <a:lumMod val="75000"/>
                  </a:schemeClr>
                </a:solidFill>
                <a:latin typeface="Arial" panose="020B0604020202020204" pitchFamily="34" charset="0"/>
                <a:cs typeface="Arial" panose="020B0604020202020204" pitchFamily="34" charset="0"/>
              </a:rPr>
              <a:t>Slovenijo povezujeta z državami EU dva od devetih jedrnih koridorjev. </a:t>
            </a:r>
          </a:p>
          <a:p>
            <a:endParaRPr lang="sl-SI" sz="2200" b="1" dirty="0">
              <a:solidFill>
                <a:schemeClr val="tx2">
                  <a:lumMod val="75000"/>
                </a:schemeClr>
              </a:solidFill>
              <a:latin typeface="Arial" panose="020B0604020202020204" pitchFamily="34" charset="0"/>
              <a:cs typeface="Arial" panose="020B0604020202020204" pitchFamily="34" charset="0"/>
            </a:endParaRPr>
          </a:p>
          <a:p>
            <a:r>
              <a:rPr lang="sl-SI" sz="2200" b="1" dirty="0" smtClean="0">
                <a:solidFill>
                  <a:schemeClr val="tx2">
                    <a:lumMod val="75000"/>
                  </a:schemeClr>
                </a:solidFill>
                <a:latin typeface="Arial" panose="020B0604020202020204" pitchFamily="34" charset="0"/>
                <a:cs typeface="Arial" panose="020B0604020202020204" pitchFamily="34" charset="0"/>
              </a:rPr>
              <a:t>Ključni cilji jedrnih omrežij: </a:t>
            </a:r>
          </a:p>
          <a:p>
            <a:pPr marL="342900" indent="-342900">
              <a:buFont typeface="Arial" panose="020B0604020202020204" pitchFamily="34" charset="0"/>
              <a:buChar char="•"/>
            </a:pPr>
            <a:r>
              <a:rPr lang="sl-SI" sz="2200" b="1" dirty="0" smtClean="0">
                <a:solidFill>
                  <a:schemeClr val="tx2">
                    <a:lumMod val="75000"/>
                  </a:schemeClr>
                </a:solidFill>
                <a:latin typeface="Arial" panose="020B0604020202020204" pitchFamily="34" charset="0"/>
                <a:cs typeface="Arial" panose="020B0604020202020204" pitchFamily="34" charset="0"/>
              </a:rPr>
              <a:t>Izpolnjevanje TEN-T standardov  in </a:t>
            </a:r>
            <a:r>
              <a:rPr lang="sl-SI" sz="2200" b="1" dirty="0" err="1" smtClean="0">
                <a:solidFill>
                  <a:schemeClr val="tx2">
                    <a:lumMod val="75000"/>
                  </a:schemeClr>
                </a:solidFill>
                <a:latin typeface="Arial" panose="020B0604020202020204" pitchFamily="34" charset="0"/>
                <a:cs typeface="Arial" panose="020B0604020202020204" pitchFamily="34" charset="0"/>
              </a:rPr>
              <a:t>interoperabilnost</a:t>
            </a:r>
            <a:endParaRPr lang="en-US" sz="2200" b="1" dirty="0">
              <a:solidFill>
                <a:schemeClr val="tx2">
                  <a:lumMod val="75000"/>
                </a:schemeClr>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sl-SI" sz="2200" b="1" dirty="0">
                <a:solidFill>
                  <a:schemeClr val="tx2">
                    <a:lumMod val="75000"/>
                  </a:schemeClr>
                </a:solidFill>
                <a:latin typeface="Arial" panose="020B0604020202020204" pitchFamily="34" charset="0"/>
                <a:cs typeface="Arial" panose="020B0604020202020204" pitchFamily="34" charset="0"/>
              </a:rPr>
              <a:t>Učinkovit in sodoben prevoz potnikov in blaga</a:t>
            </a:r>
          </a:p>
          <a:p>
            <a:pPr marL="342900" indent="-342900">
              <a:spcAft>
                <a:spcPts val="600"/>
              </a:spcAft>
              <a:buFont typeface="Arial" panose="020B0604020202020204" pitchFamily="34" charset="0"/>
              <a:buChar char="•"/>
            </a:pPr>
            <a:r>
              <a:rPr lang="sl-SI" sz="2200" b="1" dirty="0">
                <a:solidFill>
                  <a:schemeClr val="tx2">
                    <a:lumMod val="75000"/>
                  </a:schemeClr>
                </a:solidFill>
                <a:latin typeface="Arial" panose="020B0604020202020204" pitchFamily="34" charset="0"/>
                <a:cs typeface="Arial" panose="020B0604020202020204" pitchFamily="34" charset="0"/>
              </a:rPr>
              <a:t>Varnost prometa</a:t>
            </a:r>
            <a:endParaRPr lang="en-US" sz="2200" b="1" dirty="0">
              <a:solidFill>
                <a:schemeClr val="tx2">
                  <a:lumMod val="75000"/>
                </a:schemeClr>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sl-SI" sz="2200" b="1" dirty="0">
                <a:solidFill>
                  <a:schemeClr val="tx2">
                    <a:lumMod val="75000"/>
                  </a:schemeClr>
                </a:solidFill>
                <a:latin typeface="Arial" panose="020B0604020202020204" pitchFamily="34" charset="0"/>
                <a:cs typeface="Arial" panose="020B0604020202020204" pitchFamily="34" charset="0"/>
              </a:rPr>
              <a:t>Preusmeritev tovora s cest na železnico.</a:t>
            </a:r>
            <a:endParaRPr lang="en-US" sz="22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720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26"/>
          <p:cNvSpPr>
            <a:spLocks noChangeShapeType="1"/>
          </p:cNvSpPr>
          <p:nvPr/>
        </p:nvSpPr>
        <p:spPr bwMode="auto">
          <a:xfrm>
            <a:off x="2333622" y="1281102"/>
            <a:ext cx="7717622" cy="0"/>
          </a:xfrm>
          <a:prstGeom prst="line">
            <a:avLst/>
          </a:prstGeom>
          <a:noFill/>
          <a:ln w="28575">
            <a:solidFill>
              <a:srgbClr val="83983D"/>
            </a:solidFill>
            <a:round/>
            <a:headEnd/>
            <a:tailEnd type="triangle" w="med" len="med"/>
          </a:ln>
        </p:spPr>
        <p:txBody>
          <a:bodyPr/>
          <a:lstStyle/>
          <a:p>
            <a:endParaRPr lang="sl-SI" dirty="0">
              <a:solidFill>
                <a:prstClr val="black"/>
              </a:solidFill>
            </a:endParaRPr>
          </a:p>
        </p:txBody>
      </p:sp>
      <p:sp>
        <p:nvSpPr>
          <p:cNvPr id="6" name="Pravokotnik 5"/>
          <p:cNvSpPr/>
          <p:nvPr/>
        </p:nvSpPr>
        <p:spPr>
          <a:xfrm>
            <a:off x="4226916" y="622666"/>
            <a:ext cx="5710474" cy="523220"/>
          </a:xfrm>
          <a:prstGeom prst="rect">
            <a:avLst/>
          </a:prstGeom>
        </p:spPr>
        <p:txBody>
          <a:bodyPr wrap="none">
            <a:spAutoFit/>
          </a:bodyPr>
          <a:lstStyle/>
          <a:p>
            <a:pPr algn="ctr"/>
            <a:r>
              <a:rPr lang="sl-SI" sz="2800" dirty="0" smtClean="0">
                <a:solidFill>
                  <a:prstClr val="black"/>
                </a:solidFill>
              </a:rPr>
              <a:t>Ukrepi za </a:t>
            </a:r>
            <a:r>
              <a:rPr lang="sl-SI" sz="2800" dirty="0">
                <a:solidFill>
                  <a:prstClr val="black"/>
                </a:solidFill>
              </a:rPr>
              <a:t>razvoja železniškega </a:t>
            </a:r>
            <a:r>
              <a:rPr lang="sl-SI" sz="2800" dirty="0" smtClean="0">
                <a:solidFill>
                  <a:prstClr val="black"/>
                </a:solidFill>
              </a:rPr>
              <a:t>sistema</a:t>
            </a:r>
            <a:endParaRPr lang="en-GB" sz="2800" dirty="0">
              <a:solidFill>
                <a:prstClr val="black"/>
              </a:solidFill>
            </a:endParaRP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34269" y="437287"/>
            <a:ext cx="1142522" cy="78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05" y="1281102"/>
            <a:ext cx="3457939" cy="41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177940481"/>
              </p:ext>
            </p:extLst>
          </p:nvPr>
        </p:nvGraphicFramePr>
        <p:xfrm>
          <a:off x="1452530" y="2748506"/>
          <a:ext cx="8484860" cy="3386730"/>
        </p:xfrm>
        <a:graphic>
          <a:graphicData uri="http://schemas.openxmlformats.org/drawingml/2006/table">
            <a:tbl>
              <a:tblPr firstRow="1" firstCol="1" bandRow="1"/>
              <a:tblGrid>
                <a:gridCol w="423080"/>
                <a:gridCol w="1656731"/>
                <a:gridCol w="816083"/>
                <a:gridCol w="5588966"/>
              </a:tblGrid>
              <a:tr h="891244">
                <a:tc>
                  <a:txBody>
                    <a:bodyPr/>
                    <a:lstStyle/>
                    <a:p>
                      <a:pPr algn="ctr">
                        <a:lnSpc>
                          <a:spcPts val="1300"/>
                        </a:lnSpc>
                        <a:spcAft>
                          <a:spcPts val="0"/>
                        </a:spcAft>
                      </a:pPr>
                      <a:r>
                        <a:rPr lang="sl-SI" sz="900" b="1" dirty="0" err="1">
                          <a:effectLst/>
                          <a:latin typeface="Calibri"/>
                          <a:ea typeface="Times New Roman"/>
                          <a:cs typeface="Calibri"/>
                        </a:rPr>
                        <a:t>R.4</a:t>
                      </a:r>
                      <a:endParaRPr lang="en-GB" sz="1100" dirty="0">
                        <a:effectLst/>
                        <a:latin typeface="Arial"/>
                        <a:ea typeface="Times New Roman"/>
                        <a:cs typeface="Times New Roman"/>
                      </a:endParaRPr>
                    </a:p>
                  </a:txBody>
                  <a:tcPr marL="43347" marR="433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ts val="1300"/>
                        </a:lnSpc>
                        <a:spcAft>
                          <a:spcPts val="0"/>
                        </a:spcAft>
                      </a:pPr>
                      <a:r>
                        <a:rPr lang="sl-SI" sz="1100" dirty="0">
                          <a:effectLst/>
                          <a:latin typeface="Calibri"/>
                          <a:ea typeface="Times New Roman"/>
                          <a:cs typeface="Calibri"/>
                        </a:rPr>
                        <a:t>Ljubljansko železniško vozlišče (LŽV)</a:t>
                      </a:r>
                      <a:endParaRPr lang="en-GB" sz="1100" dirty="0">
                        <a:effectLst/>
                        <a:latin typeface="Arial"/>
                        <a:ea typeface="Times New Roman"/>
                        <a:cs typeface="Times New Roman"/>
                      </a:endParaRPr>
                    </a:p>
                  </a:txBody>
                  <a:tcPr marL="43347" marR="433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ts val="1300"/>
                        </a:lnSpc>
                        <a:spcAft>
                          <a:spcPts val="0"/>
                        </a:spcAft>
                      </a:pPr>
                      <a:r>
                        <a:rPr lang="sl-SI" sz="1100">
                          <a:effectLst/>
                          <a:latin typeface="Calibri"/>
                          <a:ea typeface="Times New Roman"/>
                          <a:cs typeface="Calibri"/>
                        </a:rPr>
                        <a:t> </a:t>
                      </a:r>
                      <a:endParaRPr lang="en-GB" sz="1100">
                        <a:effectLst/>
                        <a:latin typeface="Arial"/>
                        <a:ea typeface="Times New Roman"/>
                        <a:cs typeface="Times New Roman"/>
                      </a:endParaRPr>
                    </a:p>
                  </a:txBody>
                  <a:tcPr marL="43347" marR="433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8000"/>
                    </a:solidFill>
                  </a:tcPr>
                </a:tc>
                <a:tc>
                  <a:txBody>
                    <a:bodyPr/>
                    <a:lstStyle/>
                    <a:p>
                      <a:pPr algn="l">
                        <a:lnSpc>
                          <a:spcPts val="1300"/>
                        </a:lnSpc>
                        <a:spcAft>
                          <a:spcPts val="0"/>
                        </a:spcAft>
                      </a:pPr>
                      <a:r>
                        <a:rPr lang="sl-SI" sz="1100" dirty="0">
                          <a:effectLst/>
                          <a:latin typeface="Calibri"/>
                          <a:ea typeface="Times New Roman"/>
                          <a:cs typeface="Calibri"/>
                        </a:rPr>
                        <a:t>LŽV je križišče mednarodnih prometnih koridorjev in najbolj pomembno nacionalno prometno vozlišče. Povečanje zmogljivosti je nujno tako za zagotovitev prepustnosti za blagovne tokove kot tudi izboljšanje uslug za javni potniški promet. Poleg same preureditve (reorganiziranja) obstoječega vozlišča in podaljšanja tirov, bo potrebno zagotoviti tudi nekaj obvoznic za tovorni promet, da ne bo več potekal mimo glavne železniške postaje.</a:t>
                      </a:r>
                      <a:endParaRPr lang="en-GB" sz="1100" dirty="0">
                        <a:effectLst/>
                        <a:latin typeface="Arial"/>
                        <a:ea typeface="Times New Roman"/>
                        <a:cs typeface="Times New Roman"/>
                      </a:endParaRPr>
                    </a:p>
                  </a:txBody>
                  <a:tcPr marL="43347" marR="433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712996">
                <a:tc>
                  <a:txBody>
                    <a:bodyPr/>
                    <a:lstStyle/>
                    <a:p>
                      <a:pPr algn="ctr">
                        <a:lnSpc>
                          <a:spcPts val="1300"/>
                        </a:lnSpc>
                        <a:spcAft>
                          <a:spcPts val="0"/>
                        </a:spcAft>
                      </a:pPr>
                      <a:r>
                        <a:rPr lang="sl-SI" sz="900" b="1" dirty="0" err="1">
                          <a:effectLst/>
                          <a:latin typeface="Calibri"/>
                          <a:ea typeface="Times New Roman"/>
                          <a:cs typeface="Calibri"/>
                        </a:rPr>
                        <a:t>R.7</a:t>
                      </a:r>
                      <a:endParaRPr lang="en-GB" sz="1100" dirty="0">
                        <a:effectLst/>
                        <a:latin typeface="Arial"/>
                        <a:ea typeface="Times New Roman"/>
                        <a:cs typeface="Times New Roman"/>
                      </a:endParaRPr>
                    </a:p>
                  </a:txBody>
                  <a:tcPr marL="43347" marR="433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ts val="1300"/>
                        </a:lnSpc>
                        <a:spcAft>
                          <a:spcPts val="0"/>
                        </a:spcAft>
                      </a:pPr>
                      <a:r>
                        <a:rPr lang="sl-SI" sz="1100">
                          <a:effectLst/>
                          <a:latin typeface="Calibri"/>
                          <a:ea typeface="Times New Roman"/>
                          <a:cs typeface="Calibri"/>
                        </a:rPr>
                        <a:t>Pragersko–Hodoš (HU)</a:t>
                      </a:r>
                      <a:endParaRPr lang="en-GB" sz="1100">
                        <a:effectLst/>
                        <a:latin typeface="Arial"/>
                        <a:ea typeface="Times New Roman"/>
                        <a:cs typeface="Times New Roman"/>
                      </a:endParaRPr>
                    </a:p>
                  </a:txBody>
                  <a:tcPr marL="43347" marR="433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ts val="1300"/>
                        </a:lnSpc>
                        <a:spcAft>
                          <a:spcPts val="0"/>
                        </a:spcAft>
                      </a:pPr>
                      <a:r>
                        <a:rPr lang="sl-SI" sz="1100">
                          <a:effectLst/>
                          <a:latin typeface="Calibri"/>
                          <a:ea typeface="Times New Roman"/>
                          <a:cs typeface="Calibri"/>
                        </a:rPr>
                        <a:t> </a:t>
                      </a:r>
                      <a:endParaRPr lang="en-GB" sz="1100">
                        <a:effectLst/>
                        <a:latin typeface="Arial"/>
                        <a:ea typeface="Times New Roman"/>
                        <a:cs typeface="Times New Roman"/>
                      </a:endParaRPr>
                    </a:p>
                  </a:txBody>
                  <a:tcPr marL="43347" marR="433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ts val="1300"/>
                        </a:lnSpc>
                        <a:spcAft>
                          <a:spcPts val="0"/>
                        </a:spcAft>
                      </a:pPr>
                      <a:r>
                        <a:rPr lang="sl-SI" sz="1100">
                          <a:effectLst/>
                          <a:latin typeface="Calibri"/>
                          <a:ea typeface="Times New Roman"/>
                          <a:cs typeface="Calibri"/>
                        </a:rPr>
                        <a:t>Odsek je del MED koridorja in jedrnega TEN-T omrežja; namenjen je predvsem tovornemu prometu, delno pa tudi potniškemu; proga ustreza TEN-T standardom (oz. bo z dokončanjem investicije, ki je v teku) in zaenkrat ima tudi dovolj kapacitet, čeprav je enotirna. Morebitna gradnja dodatnega 2. tira je odvisna od načrtov Madžarske oz. povečanja prometnih tokov.</a:t>
                      </a:r>
                      <a:endParaRPr lang="en-GB" sz="1100">
                        <a:effectLst/>
                        <a:latin typeface="Arial"/>
                        <a:ea typeface="Times New Roman"/>
                        <a:cs typeface="Times New Roman"/>
                      </a:endParaRPr>
                    </a:p>
                  </a:txBody>
                  <a:tcPr marL="43347" marR="433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12996">
                <a:tc>
                  <a:txBody>
                    <a:bodyPr/>
                    <a:lstStyle/>
                    <a:p>
                      <a:pPr algn="ctr">
                        <a:lnSpc>
                          <a:spcPts val="1300"/>
                        </a:lnSpc>
                        <a:spcAft>
                          <a:spcPts val="0"/>
                        </a:spcAft>
                      </a:pPr>
                      <a:r>
                        <a:rPr lang="sl-SI" sz="900" b="1">
                          <a:effectLst/>
                          <a:latin typeface="Calibri"/>
                          <a:ea typeface="Times New Roman"/>
                          <a:cs typeface="Calibri"/>
                        </a:rPr>
                        <a:t>R.8</a:t>
                      </a:r>
                      <a:endParaRPr lang="en-GB" sz="1100">
                        <a:effectLst/>
                        <a:latin typeface="Arial"/>
                        <a:ea typeface="Times New Roman"/>
                        <a:cs typeface="Times New Roman"/>
                      </a:endParaRPr>
                    </a:p>
                  </a:txBody>
                  <a:tcPr marL="43347" marR="433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ts val="1300"/>
                        </a:lnSpc>
                        <a:spcAft>
                          <a:spcPts val="0"/>
                        </a:spcAft>
                      </a:pPr>
                      <a:r>
                        <a:rPr lang="sl-SI" sz="1100">
                          <a:effectLst/>
                          <a:latin typeface="Calibri"/>
                          <a:ea typeface="Times New Roman"/>
                          <a:cs typeface="Calibri"/>
                        </a:rPr>
                        <a:t>Maribor–Šentilj (AT)</a:t>
                      </a:r>
                      <a:endParaRPr lang="en-GB" sz="1100">
                        <a:effectLst/>
                        <a:latin typeface="Arial"/>
                        <a:ea typeface="Times New Roman"/>
                        <a:cs typeface="Times New Roman"/>
                      </a:endParaRPr>
                    </a:p>
                  </a:txBody>
                  <a:tcPr marL="43347" marR="433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ts val="1300"/>
                        </a:lnSpc>
                        <a:spcAft>
                          <a:spcPts val="0"/>
                        </a:spcAft>
                      </a:pPr>
                      <a:r>
                        <a:rPr lang="sl-SI" sz="1100">
                          <a:effectLst/>
                          <a:latin typeface="Calibri"/>
                          <a:ea typeface="Times New Roman"/>
                          <a:cs typeface="Calibri"/>
                        </a:rPr>
                        <a:t> </a:t>
                      </a:r>
                      <a:endParaRPr lang="en-GB" sz="1100">
                        <a:effectLst/>
                        <a:latin typeface="Arial"/>
                        <a:ea typeface="Times New Roman"/>
                        <a:cs typeface="Times New Roman"/>
                      </a:endParaRPr>
                    </a:p>
                  </a:txBody>
                  <a:tcPr marL="43347" marR="433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l">
                        <a:lnSpc>
                          <a:spcPts val="1300"/>
                        </a:lnSpc>
                        <a:spcAft>
                          <a:spcPts val="0"/>
                        </a:spcAft>
                      </a:pPr>
                      <a:r>
                        <a:rPr lang="sl-SI" sz="1100">
                          <a:effectLst/>
                          <a:latin typeface="Calibri"/>
                          <a:ea typeface="Times New Roman"/>
                          <a:cs typeface="Calibri"/>
                        </a:rPr>
                        <a:t>Odsek je del BA koridorja in jedrnega TEN-T omrežja; Namenjen je mešanemu prometu. Gre za enotirno progo, kjer je potrebno povečati kapacitete (tudi z izgradnjo 2. tira) in progo nadgraditi za doseganje TEN-T standardov (predvsem osna obremenitev 22,5 ton, hitrost 100 km/h, dolžino vlakov 740 metrov in ERTMS)</a:t>
                      </a:r>
                      <a:endParaRPr lang="en-GB" sz="1100">
                        <a:effectLst/>
                        <a:latin typeface="Arial"/>
                        <a:ea typeface="Times New Roman"/>
                        <a:cs typeface="Times New Roman"/>
                      </a:endParaRPr>
                    </a:p>
                  </a:txBody>
                  <a:tcPr marL="43347" marR="433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4747">
                <a:tc>
                  <a:txBody>
                    <a:bodyPr/>
                    <a:lstStyle/>
                    <a:p>
                      <a:pPr algn="ctr">
                        <a:lnSpc>
                          <a:spcPts val="1300"/>
                        </a:lnSpc>
                        <a:spcAft>
                          <a:spcPts val="0"/>
                        </a:spcAft>
                      </a:pPr>
                      <a:r>
                        <a:rPr lang="sl-SI" sz="900" b="1">
                          <a:effectLst/>
                          <a:latin typeface="Calibri"/>
                          <a:ea typeface="Times New Roman"/>
                          <a:cs typeface="Calibri"/>
                        </a:rPr>
                        <a:t>R.9</a:t>
                      </a:r>
                      <a:endParaRPr lang="en-GB" sz="1100">
                        <a:effectLst/>
                        <a:latin typeface="Arial"/>
                        <a:ea typeface="Times New Roman"/>
                        <a:cs typeface="Times New Roman"/>
                      </a:endParaRPr>
                    </a:p>
                  </a:txBody>
                  <a:tcPr marL="43347" marR="433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ts val="1300"/>
                        </a:lnSpc>
                        <a:spcAft>
                          <a:spcPts val="0"/>
                        </a:spcAft>
                      </a:pPr>
                      <a:r>
                        <a:rPr lang="sl-SI" sz="1100">
                          <a:effectLst/>
                          <a:latin typeface="Calibri"/>
                          <a:ea typeface="Times New Roman"/>
                          <a:cs typeface="Calibri"/>
                        </a:rPr>
                        <a:t>Pragersko–Maribor</a:t>
                      </a:r>
                      <a:endParaRPr lang="en-GB" sz="1100">
                        <a:effectLst/>
                        <a:latin typeface="Arial"/>
                        <a:ea typeface="Times New Roman"/>
                        <a:cs typeface="Times New Roman"/>
                      </a:endParaRPr>
                    </a:p>
                  </a:txBody>
                  <a:tcPr marL="43347" marR="433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ts val="1300"/>
                        </a:lnSpc>
                        <a:spcAft>
                          <a:spcPts val="0"/>
                        </a:spcAft>
                      </a:pPr>
                      <a:r>
                        <a:rPr lang="sl-SI" sz="1100">
                          <a:effectLst/>
                          <a:latin typeface="Calibri"/>
                          <a:ea typeface="Times New Roman"/>
                          <a:cs typeface="Calibri"/>
                        </a:rPr>
                        <a:t> </a:t>
                      </a:r>
                      <a:endParaRPr lang="en-GB" sz="1100">
                        <a:effectLst/>
                        <a:latin typeface="Arial"/>
                        <a:ea typeface="Times New Roman"/>
                        <a:cs typeface="Times New Roman"/>
                      </a:endParaRPr>
                    </a:p>
                  </a:txBody>
                  <a:tcPr marL="43347" marR="433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l">
                        <a:lnSpc>
                          <a:spcPts val="1300"/>
                        </a:lnSpc>
                        <a:spcAft>
                          <a:spcPts val="0"/>
                        </a:spcAft>
                      </a:pPr>
                      <a:r>
                        <a:rPr lang="sl-SI" sz="1100">
                          <a:effectLst/>
                          <a:latin typeface="Calibri"/>
                          <a:ea typeface="Times New Roman"/>
                          <a:cs typeface="Calibri"/>
                        </a:rPr>
                        <a:t>Odsek je del BA koridorja in jedrnega TEN-T omrežja; namenjen je mešanemu prometu. Zmogljivost proge je ustrezna, nadgradnja pa je potrebna za doseganje TEN-T standardov  (predvsem osna obremenitev 22,5 ton, hitrost 100km/h, dolžino vlakov 740 metrov in ERTMS)</a:t>
                      </a:r>
                      <a:endParaRPr lang="en-GB" sz="1100">
                        <a:effectLst/>
                        <a:latin typeface="Arial"/>
                        <a:ea typeface="Times New Roman"/>
                        <a:cs typeface="Times New Roman"/>
                      </a:endParaRPr>
                    </a:p>
                  </a:txBody>
                  <a:tcPr marL="43347" marR="433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4747">
                <a:tc>
                  <a:txBody>
                    <a:bodyPr/>
                    <a:lstStyle/>
                    <a:p>
                      <a:pPr algn="ctr">
                        <a:lnSpc>
                          <a:spcPts val="1300"/>
                        </a:lnSpc>
                        <a:spcAft>
                          <a:spcPts val="0"/>
                        </a:spcAft>
                      </a:pPr>
                      <a:r>
                        <a:rPr lang="sl-SI" sz="900" b="1">
                          <a:effectLst/>
                          <a:latin typeface="Calibri"/>
                          <a:ea typeface="Times New Roman"/>
                          <a:cs typeface="Calibri"/>
                        </a:rPr>
                        <a:t>R.10</a:t>
                      </a:r>
                      <a:endParaRPr lang="en-GB" sz="1100">
                        <a:effectLst/>
                        <a:latin typeface="Arial"/>
                        <a:ea typeface="Times New Roman"/>
                        <a:cs typeface="Times New Roman"/>
                      </a:endParaRPr>
                    </a:p>
                  </a:txBody>
                  <a:tcPr marL="43347" marR="433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ts val="1300"/>
                        </a:lnSpc>
                        <a:spcAft>
                          <a:spcPts val="0"/>
                        </a:spcAft>
                      </a:pPr>
                      <a:r>
                        <a:rPr lang="sl-SI" sz="1100" dirty="0">
                          <a:effectLst/>
                          <a:latin typeface="Calibri"/>
                          <a:ea typeface="Times New Roman"/>
                          <a:cs typeface="Calibri"/>
                        </a:rPr>
                        <a:t>Zidani Most–Pragersko</a:t>
                      </a:r>
                      <a:endParaRPr lang="en-GB" sz="1100" dirty="0">
                        <a:effectLst/>
                        <a:latin typeface="Arial"/>
                        <a:ea typeface="Times New Roman"/>
                        <a:cs typeface="Times New Roman"/>
                      </a:endParaRPr>
                    </a:p>
                  </a:txBody>
                  <a:tcPr marL="43347" marR="433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ts val="1300"/>
                        </a:lnSpc>
                        <a:spcAft>
                          <a:spcPts val="0"/>
                        </a:spcAft>
                      </a:pPr>
                      <a:r>
                        <a:rPr lang="sl-SI" sz="1100">
                          <a:effectLst/>
                          <a:latin typeface="Calibri"/>
                          <a:ea typeface="Times New Roman"/>
                          <a:cs typeface="Calibri"/>
                        </a:rPr>
                        <a:t> </a:t>
                      </a:r>
                      <a:endParaRPr lang="en-GB" sz="1100">
                        <a:effectLst/>
                        <a:latin typeface="Arial"/>
                        <a:ea typeface="Times New Roman"/>
                        <a:cs typeface="Times New Roman"/>
                      </a:endParaRPr>
                    </a:p>
                  </a:txBody>
                  <a:tcPr marL="43347" marR="433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l">
                        <a:lnSpc>
                          <a:spcPts val="1300"/>
                        </a:lnSpc>
                        <a:spcAft>
                          <a:spcPts val="0"/>
                        </a:spcAft>
                      </a:pPr>
                      <a:r>
                        <a:rPr lang="sl-SI" sz="1100" dirty="0">
                          <a:effectLst/>
                          <a:latin typeface="Calibri"/>
                          <a:ea typeface="Times New Roman"/>
                          <a:cs typeface="Calibri"/>
                        </a:rPr>
                        <a:t>Odsek je del BA in MED koridorja ter jedrnega TEN-T omrežja; namenjen je mešanemu prometu. Zmogljivost proge je ustrezna, nadgradnja pa je potrebna za doseganje TEN-T standardov  (predvsem osna obremenitev 22,5 ton, hitrost 100km/h, dolžino vlakov 740 metrov in ERTMS)</a:t>
                      </a:r>
                      <a:endParaRPr lang="en-GB" sz="1100" dirty="0">
                        <a:effectLst/>
                        <a:latin typeface="Arial"/>
                        <a:ea typeface="Times New Roman"/>
                        <a:cs typeface="Times New Roman"/>
                      </a:endParaRPr>
                    </a:p>
                  </a:txBody>
                  <a:tcPr marL="43347" marR="433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Tabela 2"/>
          <p:cNvGraphicFramePr>
            <a:graphicFrameLocks noGrp="1"/>
          </p:cNvGraphicFramePr>
          <p:nvPr>
            <p:extLst>
              <p:ext uri="{D42A27DB-BD31-4B8C-83A1-F6EECF244321}">
                <p14:modId xmlns:p14="http://schemas.microsoft.com/office/powerpoint/2010/main" val="3756009470"/>
              </p:ext>
            </p:extLst>
          </p:nvPr>
        </p:nvGraphicFramePr>
        <p:xfrm>
          <a:off x="1446663" y="2088107"/>
          <a:ext cx="8484860" cy="660400"/>
        </p:xfrm>
        <a:graphic>
          <a:graphicData uri="http://schemas.openxmlformats.org/drawingml/2006/table">
            <a:tbl>
              <a:tblPr firstRow="1" firstCol="1" bandRow="1"/>
              <a:tblGrid>
                <a:gridCol w="423080"/>
                <a:gridCol w="1656731"/>
                <a:gridCol w="816083"/>
                <a:gridCol w="5588966"/>
              </a:tblGrid>
              <a:tr h="541740">
                <a:tc>
                  <a:txBody>
                    <a:bodyPr/>
                    <a:lstStyle/>
                    <a:p>
                      <a:pPr algn="ctr">
                        <a:lnSpc>
                          <a:spcPts val="1300"/>
                        </a:lnSpc>
                        <a:spcAft>
                          <a:spcPts val="0"/>
                        </a:spcAft>
                      </a:pPr>
                      <a:r>
                        <a:rPr lang="sl-SI" sz="900" b="1" dirty="0">
                          <a:effectLst/>
                          <a:latin typeface="Arial"/>
                          <a:ea typeface="Times New Roman"/>
                          <a:cs typeface="Arial"/>
                        </a:rPr>
                        <a:t>Koda</a:t>
                      </a:r>
                      <a:endParaRPr lang="en-GB" sz="1100" dirty="0">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080"/>
                    </a:solidFill>
                  </a:tcPr>
                </a:tc>
                <a:tc>
                  <a:txBody>
                    <a:bodyPr/>
                    <a:lstStyle/>
                    <a:p>
                      <a:pPr algn="ctr">
                        <a:lnSpc>
                          <a:spcPts val="1300"/>
                        </a:lnSpc>
                        <a:spcAft>
                          <a:spcPts val="0"/>
                        </a:spcAft>
                      </a:pPr>
                      <a:r>
                        <a:rPr lang="sl-SI" sz="1100" b="1" dirty="0">
                          <a:effectLst/>
                          <a:latin typeface="Calibri"/>
                          <a:ea typeface="Times New Roman"/>
                          <a:cs typeface="Calibri"/>
                        </a:rPr>
                        <a:t>Ukrep</a:t>
                      </a:r>
                      <a:endParaRPr lang="en-GB" sz="1100" dirty="0">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080"/>
                    </a:solidFill>
                  </a:tcPr>
                </a:tc>
                <a:tc>
                  <a:txBody>
                    <a:bodyPr/>
                    <a:lstStyle/>
                    <a:p>
                      <a:pPr algn="ctr">
                        <a:lnSpc>
                          <a:spcPts val="1300"/>
                        </a:lnSpc>
                        <a:spcAft>
                          <a:spcPts val="0"/>
                        </a:spcAft>
                      </a:pPr>
                      <a:r>
                        <a:rPr lang="sl-SI" sz="1100" b="1">
                          <a:effectLst/>
                          <a:latin typeface="Calibri"/>
                          <a:ea typeface="Times New Roman"/>
                          <a:cs typeface="Calibri"/>
                        </a:rPr>
                        <a:t>Usklajenost s Strategijo o razvoju prometa</a:t>
                      </a:r>
                      <a:endParaRPr lang="en-GB" sz="1100">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080"/>
                    </a:solidFill>
                  </a:tcPr>
                </a:tc>
                <a:tc>
                  <a:txBody>
                    <a:bodyPr/>
                    <a:lstStyle/>
                    <a:p>
                      <a:pPr algn="ctr">
                        <a:lnSpc>
                          <a:spcPts val="1300"/>
                        </a:lnSpc>
                        <a:spcAft>
                          <a:spcPts val="0"/>
                        </a:spcAft>
                      </a:pPr>
                      <a:r>
                        <a:rPr lang="sl-SI" sz="1100" b="1" dirty="0">
                          <a:effectLst/>
                          <a:latin typeface="Calibri"/>
                          <a:ea typeface="Times New Roman"/>
                          <a:cs typeface="Calibri"/>
                        </a:rPr>
                        <a:t>Opis ukrepa</a:t>
                      </a:r>
                      <a:endParaRPr lang="en-GB" sz="1100" dirty="0">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080"/>
                    </a:solidFill>
                  </a:tcPr>
                </a:tc>
              </a:tr>
            </a:tbl>
          </a:graphicData>
        </a:graphic>
      </p:graphicFrame>
    </p:spTree>
    <p:extLst>
      <p:ext uri="{BB962C8B-B14F-4D97-AF65-F5344CB8AC3E}">
        <p14:creationId xmlns:p14="http://schemas.microsoft.com/office/powerpoint/2010/main" val="2779383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26"/>
          <p:cNvSpPr>
            <a:spLocks noChangeShapeType="1"/>
          </p:cNvSpPr>
          <p:nvPr/>
        </p:nvSpPr>
        <p:spPr bwMode="auto">
          <a:xfrm>
            <a:off x="2333622" y="1281102"/>
            <a:ext cx="7717622" cy="0"/>
          </a:xfrm>
          <a:prstGeom prst="line">
            <a:avLst/>
          </a:prstGeom>
          <a:noFill/>
          <a:ln w="28575">
            <a:solidFill>
              <a:srgbClr val="83983D"/>
            </a:solidFill>
            <a:round/>
            <a:headEnd/>
            <a:tailEnd type="triangle" w="med" len="med"/>
          </a:ln>
        </p:spPr>
        <p:txBody>
          <a:bodyPr lIns="91417" tIns="45709" rIns="91417" bIns="45709"/>
          <a:lstStyle/>
          <a:p>
            <a:pPr defTabSz="1042744"/>
            <a:endParaRPr lang="sl-SI">
              <a:solidFill>
                <a:prstClr val="black"/>
              </a:solidFill>
            </a:endParaRPr>
          </a:p>
        </p:txBody>
      </p:sp>
      <p:sp>
        <p:nvSpPr>
          <p:cNvPr id="8" name="Pravokotnik 8"/>
          <p:cNvSpPr>
            <a:spLocks noChangeArrowheads="1"/>
          </p:cNvSpPr>
          <p:nvPr/>
        </p:nvSpPr>
        <p:spPr bwMode="auto">
          <a:xfrm>
            <a:off x="4733339" y="1368015"/>
            <a:ext cx="210623" cy="1890384"/>
          </a:xfrm>
          <a:prstGeom prst="rect">
            <a:avLst/>
          </a:prstGeom>
        </p:spPr>
        <p:txBody>
          <a:bodyPr vert="horz" wrap="none" lIns="104261" tIns="52131" rIns="104261" bIns="52131" rtlCol="0" anchor="ctr">
            <a:spAutoFit/>
          </a:bodyPr>
          <a:lstStyle/>
          <a:p>
            <a:pPr algn="ctr" defTabSz="1042744">
              <a:spcBef>
                <a:spcPct val="0"/>
              </a:spcBef>
            </a:pPr>
            <a:endParaRPr lang="sl-SI" sz="2900" b="1" dirty="0">
              <a:solidFill>
                <a:srgbClr val="1F497D">
                  <a:lumMod val="75000"/>
                </a:srgbClr>
              </a:solidFill>
              <a:latin typeface="Myriad Pro Cond"/>
            </a:endParaRPr>
          </a:p>
          <a:p>
            <a:pPr algn="ctr" defTabSz="1042744">
              <a:spcBef>
                <a:spcPct val="0"/>
              </a:spcBef>
            </a:pPr>
            <a:endParaRPr lang="sl-SI" sz="2900" b="1" dirty="0">
              <a:solidFill>
                <a:srgbClr val="1F497D">
                  <a:lumMod val="75000"/>
                </a:srgbClr>
              </a:solidFill>
              <a:latin typeface="Myriad Pro Cond"/>
            </a:endParaRPr>
          </a:p>
          <a:p>
            <a:pPr algn="ctr" defTabSz="1042744">
              <a:spcBef>
                <a:spcPct val="0"/>
              </a:spcBef>
            </a:pPr>
            <a:endParaRPr lang="sl-SI" sz="2900" b="1" dirty="0">
              <a:solidFill>
                <a:srgbClr val="1F497D">
                  <a:lumMod val="75000"/>
                </a:srgbClr>
              </a:solidFill>
              <a:latin typeface="Myriad Pro Cond"/>
            </a:endParaRPr>
          </a:p>
          <a:p>
            <a:pPr algn="ctr" defTabSz="1042744">
              <a:spcBef>
                <a:spcPct val="0"/>
              </a:spcBef>
            </a:pPr>
            <a:endParaRPr lang="en-US" sz="2900" b="1" dirty="0">
              <a:solidFill>
                <a:srgbClr val="1F497D">
                  <a:lumMod val="75000"/>
                </a:srgbClr>
              </a:solidFill>
              <a:latin typeface="Myriad Pro Cond"/>
            </a:endParaRPr>
          </a:p>
        </p:txBody>
      </p:sp>
      <p:sp>
        <p:nvSpPr>
          <p:cNvPr id="31" name="Rectangle 31"/>
          <p:cNvSpPr>
            <a:spLocks noChangeArrowheads="1"/>
          </p:cNvSpPr>
          <p:nvPr/>
        </p:nvSpPr>
        <p:spPr bwMode="auto">
          <a:xfrm>
            <a:off x="5235065" y="3637126"/>
            <a:ext cx="1562100" cy="306088"/>
          </a:xfrm>
          <a:prstGeom prst="rect">
            <a:avLst/>
          </a:prstGeom>
          <a:noFill/>
          <a:ln w="9525">
            <a:noFill/>
            <a:miter lim="800000"/>
            <a:headEnd/>
            <a:tailEnd/>
          </a:ln>
          <a:effectLst/>
        </p:spPr>
        <p:txBody>
          <a:bodyPr lIns="105004" tIns="52504" rIns="105004" bIns="52504">
            <a:spAutoFit/>
          </a:bodyPr>
          <a:lstStyle/>
          <a:p>
            <a:pPr algn="ctr" defTabSz="869734" eaLnBrk="0" hangingPunct="0"/>
            <a:r>
              <a:rPr lang="sl-SI" sz="1300" b="1" dirty="0" smtClean="0">
                <a:solidFill>
                  <a:prstClr val="white"/>
                </a:solidFill>
                <a:latin typeface="Myriad Pro Cond"/>
              </a:rPr>
              <a:t>Dunaj</a:t>
            </a:r>
            <a:endParaRPr lang="en-GB" sz="1300" b="1" dirty="0">
              <a:solidFill>
                <a:prstClr val="white"/>
              </a:solidFill>
              <a:latin typeface="Myriad Pro Cond"/>
            </a:endParaRPr>
          </a:p>
        </p:txBody>
      </p:sp>
      <p:sp>
        <p:nvSpPr>
          <p:cNvPr id="29" name="Rectangle 33"/>
          <p:cNvSpPr>
            <a:spLocks noChangeArrowheads="1"/>
          </p:cNvSpPr>
          <p:nvPr/>
        </p:nvSpPr>
        <p:spPr bwMode="auto">
          <a:xfrm>
            <a:off x="5479264" y="3833000"/>
            <a:ext cx="2017713" cy="306088"/>
          </a:xfrm>
          <a:prstGeom prst="rect">
            <a:avLst/>
          </a:prstGeom>
          <a:noFill/>
          <a:ln w="9525">
            <a:noFill/>
            <a:miter lim="800000"/>
            <a:headEnd/>
            <a:tailEnd/>
          </a:ln>
          <a:effectLst/>
        </p:spPr>
        <p:txBody>
          <a:bodyPr lIns="105004" tIns="52504" rIns="105004" bIns="52504">
            <a:spAutoFit/>
          </a:bodyPr>
          <a:lstStyle/>
          <a:p>
            <a:pPr algn="ctr" defTabSz="869734" eaLnBrk="0" hangingPunct="0">
              <a:defRPr/>
            </a:pPr>
            <a:r>
              <a:rPr lang="sl-SI" sz="1300" b="1" dirty="0">
                <a:solidFill>
                  <a:prstClr val="white"/>
                </a:solidFill>
                <a:latin typeface="Myriad Pro Cond"/>
              </a:rPr>
              <a:t>Bratislava</a:t>
            </a:r>
            <a:endParaRPr lang="en-GB" sz="1300" b="1" dirty="0">
              <a:solidFill>
                <a:prstClr val="white"/>
              </a:solidFill>
              <a:latin typeface="Myriad Pro Cond"/>
            </a:endParaRPr>
          </a:p>
        </p:txBody>
      </p:sp>
      <p:sp>
        <p:nvSpPr>
          <p:cNvPr id="41" name="Rectangle 33"/>
          <p:cNvSpPr>
            <a:spLocks noChangeArrowheads="1"/>
          </p:cNvSpPr>
          <p:nvPr/>
        </p:nvSpPr>
        <p:spPr bwMode="auto">
          <a:xfrm>
            <a:off x="4307214" y="4074264"/>
            <a:ext cx="2017713" cy="306088"/>
          </a:xfrm>
          <a:prstGeom prst="rect">
            <a:avLst/>
          </a:prstGeom>
          <a:noFill/>
          <a:ln w="9525">
            <a:noFill/>
            <a:miter lim="800000"/>
            <a:headEnd/>
            <a:tailEnd/>
          </a:ln>
          <a:effectLst/>
        </p:spPr>
        <p:txBody>
          <a:bodyPr lIns="105004" tIns="52504" rIns="105004" bIns="52504">
            <a:spAutoFit/>
          </a:bodyPr>
          <a:lstStyle/>
          <a:p>
            <a:pPr algn="ctr" defTabSz="869734" eaLnBrk="0" hangingPunct="0">
              <a:defRPr/>
            </a:pPr>
            <a:r>
              <a:rPr lang="sl-SI" sz="1300" b="1" dirty="0">
                <a:solidFill>
                  <a:prstClr val="white"/>
                </a:solidFill>
                <a:latin typeface="Myriad Pro Cond"/>
              </a:rPr>
              <a:t>Koper</a:t>
            </a:r>
            <a:endParaRPr lang="en-GB" sz="1300" b="1" dirty="0">
              <a:solidFill>
                <a:prstClr val="white"/>
              </a:solidFill>
              <a:latin typeface="Myriad Pro Cond"/>
            </a:endParaRPr>
          </a:p>
        </p:txBody>
      </p:sp>
      <p:pic>
        <p:nvPicPr>
          <p:cNvPr id="3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79" y="1368076"/>
            <a:ext cx="3457939" cy="41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82059868"/>
              </p:ext>
            </p:extLst>
          </p:nvPr>
        </p:nvGraphicFramePr>
        <p:xfrm>
          <a:off x="1005284" y="1854779"/>
          <a:ext cx="9396153" cy="5372239"/>
        </p:xfrm>
        <a:graphic>
          <a:graphicData uri="http://schemas.openxmlformats.org/drawingml/2006/table">
            <a:tbl>
              <a:tblPr firstRow="1" bandRow="1">
                <a:tableStyleId>{5C22544A-7EE6-4342-B048-85BDC9FD1C3A}</a:tableStyleId>
              </a:tblPr>
              <a:tblGrid>
                <a:gridCol w="3132051"/>
                <a:gridCol w="3132051"/>
                <a:gridCol w="3132051"/>
              </a:tblGrid>
              <a:tr h="680310">
                <a:tc>
                  <a:txBody>
                    <a:bodyPr/>
                    <a:lstStyle/>
                    <a:p>
                      <a:r>
                        <a:rPr lang="sl-SI" dirty="0" smtClean="0"/>
                        <a:t>Veliki železniški infrastrukturni</a:t>
                      </a:r>
                      <a:r>
                        <a:rPr lang="sl-SI" baseline="0" dirty="0" smtClean="0"/>
                        <a:t> projekti</a:t>
                      </a:r>
                      <a:endParaRPr lang="en-GB" dirty="0"/>
                    </a:p>
                  </a:txBody>
                  <a:tcPr/>
                </a:tc>
                <a:tc>
                  <a:txBody>
                    <a:bodyPr/>
                    <a:lstStyle/>
                    <a:p>
                      <a:r>
                        <a:rPr lang="sl-SI" dirty="0" smtClean="0"/>
                        <a:t>Ocenjena vrednost del v mio €</a:t>
                      </a:r>
                      <a:endParaRPr lang="en-GB" dirty="0"/>
                    </a:p>
                  </a:txBody>
                  <a:tcPr/>
                </a:tc>
                <a:tc>
                  <a:txBody>
                    <a:bodyPr/>
                    <a:lstStyle/>
                    <a:p>
                      <a:r>
                        <a:rPr lang="sl-SI" dirty="0" smtClean="0"/>
                        <a:t>Ocenjena vrednost del v letu 2015 v mio €</a:t>
                      </a:r>
                      <a:endParaRPr lang="en-GB" dirty="0"/>
                    </a:p>
                  </a:txBody>
                  <a:tcPr/>
                </a:tc>
              </a:tr>
              <a:tr h="977945">
                <a:tc>
                  <a:txBody>
                    <a:bodyPr/>
                    <a:lstStyle/>
                    <a:p>
                      <a:r>
                        <a:rPr lang="sl-SI" dirty="0" smtClean="0"/>
                        <a:t>Nivojski prehodi,</a:t>
                      </a:r>
                      <a:r>
                        <a:rPr lang="sl-SI" baseline="0" dirty="0" smtClean="0"/>
                        <a:t> podhodi in postaje na Pragersko - Hodoš</a:t>
                      </a:r>
                      <a:endParaRPr lang="en-GB" dirty="0"/>
                    </a:p>
                  </a:txBody>
                  <a:tcPr/>
                </a:tc>
                <a:tc>
                  <a:txBody>
                    <a:bodyPr/>
                    <a:lstStyle/>
                    <a:p>
                      <a:pPr algn="r"/>
                      <a:r>
                        <a:rPr lang="sl-SI" dirty="0" smtClean="0"/>
                        <a:t>135,70</a:t>
                      </a:r>
                      <a:endParaRPr lang="en-GB" dirty="0"/>
                    </a:p>
                  </a:txBody>
                  <a:tcPr/>
                </a:tc>
                <a:tc>
                  <a:txBody>
                    <a:bodyPr/>
                    <a:lstStyle/>
                    <a:p>
                      <a:pPr algn="r"/>
                      <a:r>
                        <a:rPr lang="sl-SI" dirty="0" smtClean="0"/>
                        <a:t>75,06</a:t>
                      </a:r>
                      <a:endParaRPr lang="en-GB" dirty="0"/>
                    </a:p>
                  </a:txBody>
                  <a:tcPr/>
                </a:tc>
              </a:tr>
              <a:tr h="680310">
                <a:tc>
                  <a:txBody>
                    <a:bodyPr/>
                    <a:lstStyle/>
                    <a:p>
                      <a:r>
                        <a:rPr lang="sl-SI" dirty="0" smtClean="0"/>
                        <a:t>Modernizacija proge Divača – Koper (II. Faza)</a:t>
                      </a:r>
                      <a:endParaRPr lang="en-GB" dirty="0" smtClean="0"/>
                    </a:p>
                  </a:txBody>
                  <a:tcPr/>
                </a:tc>
                <a:tc>
                  <a:txBody>
                    <a:bodyPr/>
                    <a:lstStyle/>
                    <a:p>
                      <a:pPr algn="r"/>
                      <a:r>
                        <a:rPr lang="sl-SI" dirty="0" smtClean="0"/>
                        <a:t>210,00</a:t>
                      </a:r>
                      <a:endParaRPr lang="en-GB" dirty="0"/>
                    </a:p>
                  </a:txBody>
                  <a:tcPr/>
                </a:tc>
                <a:tc>
                  <a:txBody>
                    <a:bodyPr/>
                    <a:lstStyle/>
                    <a:p>
                      <a:pPr algn="r"/>
                      <a:r>
                        <a:rPr lang="sl-SI" dirty="0" smtClean="0"/>
                        <a:t>40,79</a:t>
                      </a:r>
                      <a:endParaRPr lang="en-GB" dirty="0"/>
                    </a:p>
                  </a:txBody>
                  <a:tcPr/>
                </a:tc>
              </a:tr>
              <a:tr h="382674">
                <a:tc>
                  <a:txBody>
                    <a:bodyPr/>
                    <a:lstStyle/>
                    <a:p>
                      <a:r>
                        <a:rPr lang="sl-SI" dirty="0" smtClean="0"/>
                        <a:t>Sistem GSM-R</a:t>
                      </a:r>
                      <a:endParaRPr lang="en-GB" dirty="0"/>
                    </a:p>
                  </a:txBody>
                  <a:tcPr/>
                </a:tc>
                <a:tc>
                  <a:txBody>
                    <a:bodyPr/>
                    <a:lstStyle/>
                    <a:p>
                      <a:pPr algn="r"/>
                      <a:r>
                        <a:rPr lang="sl-SI" dirty="0" smtClean="0"/>
                        <a:t>147,3</a:t>
                      </a:r>
                      <a:endParaRPr lang="en-GB" dirty="0"/>
                    </a:p>
                  </a:txBody>
                  <a:tcPr/>
                </a:tc>
                <a:tc>
                  <a:txBody>
                    <a:bodyPr/>
                    <a:lstStyle/>
                    <a:p>
                      <a:pPr algn="r"/>
                      <a:r>
                        <a:rPr lang="sl-SI" dirty="0" smtClean="0"/>
                        <a:t>59,29</a:t>
                      </a:r>
                      <a:endParaRPr lang="en-GB" dirty="0"/>
                    </a:p>
                  </a:txBody>
                  <a:tcPr/>
                </a:tc>
              </a:tr>
              <a:tr h="680310">
                <a:tc>
                  <a:txBody>
                    <a:bodyPr/>
                    <a:lstStyle/>
                    <a:p>
                      <a:r>
                        <a:rPr lang="sl-SI" dirty="0" smtClean="0"/>
                        <a:t>Nadgradnja Slovenska  Bistrica - Pragersko</a:t>
                      </a:r>
                      <a:endParaRPr lang="en-GB" dirty="0"/>
                    </a:p>
                  </a:txBody>
                  <a:tcPr/>
                </a:tc>
                <a:tc>
                  <a:txBody>
                    <a:bodyPr/>
                    <a:lstStyle/>
                    <a:p>
                      <a:pPr algn="r"/>
                      <a:r>
                        <a:rPr lang="sl-SI" dirty="0" smtClean="0"/>
                        <a:t>29,21</a:t>
                      </a:r>
                      <a:endParaRPr lang="en-GB" dirty="0"/>
                    </a:p>
                  </a:txBody>
                  <a:tcPr/>
                </a:tc>
                <a:tc>
                  <a:txBody>
                    <a:bodyPr/>
                    <a:lstStyle/>
                    <a:p>
                      <a:pPr algn="r"/>
                      <a:r>
                        <a:rPr lang="sl-SI" dirty="0" smtClean="0"/>
                        <a:t>21,58</a:t>
                      </a:r>
                      <a:endParaRPr lang="en-GB" dirty="0"/>
                    </a:p>
                  </a:txBody>
                  <a:tcPr/>
                </a:tc>
              </a:tr>
              <a:tr h="680310">
                <a:tc>
                  <a:txBody>
                    <a:bodyPr/>
                    <a:lstStyle/>
                    <a:p>
                      <a:r>
                        <a:rPr lang="sl-SI" dirty="0" smtClean="0"/>
                        <a:t>Nadgradnja  Dolga gora - Poljčane</a:t>
                      </a:r>
                      <a:endParaRPr lang="en-GB" dirty="0"/>
                    </a:p>
                  </a:txBody>
                  <a:tcPr/>
                </a:tc>
                <a:tc>
                  <a:txBody>
                    <a:bodyPr/>
                    <a:lstStyle/>
                    <a:p>
                      <a:pPr algn="r"/>
                      <a:r>
                        <a:rPr lang="sl-SI" dirty="0" smtClean="0"/>
                        <a:t>29,70</a:t>
                      </a:r>
                      <a:endParaRPr lang="en-GB" dirty="0"/>
                    </a:p>
                  </a:txBody>
                  <a:tcPr/>
                </a:tc>
                <a:tc>
                  <a:txBody>
                    <a:bodyPr/>
                    <a:lstStyle/>
                    <a:p>
                      <a:pPr algn="r"/>
                      <a:r>
                        <a:rPr lang="sl-SI" dirty="0" smtClean="0"/>
                        <a:t>29,04</a:t>
                      </a:r>
                      <a:endParaRPr lang="en-GB" dirty="0"/>
                    </a:p>
                  </a:txBody>
                  <a:tcPr/>
                </a:tc>
              </a:tr>
              <a:tr h="382674">
                <a:tc>
                  <a:txBody>
                    <a:bodyPr/>
                    <a:lstStyle/>
                    <a:p>
                      <a:r>
                        <a:rPr lang="sl-SI" dirty="0" smtClean="0"/>
                        <a:t>Razvoj ERTMS/ETSC</a:t>
                      </a:r>
                      <a:endParaRPr lang="en-GB" dirty="0"/>
                    </a:p>
                  </a:txBody>
                  <a:tcPr/>
                </a:tc>
                <a:tc>
                  <a:txBody>
                    <a:bodyPr/>
                    <a:lstStyle/>
                    <a:p>
                      <a:pPr algn="r"/>
                      <a:r>
                        <a:rPr lang="sl-SI" dirty="0" smtClean="0"/>
                        <a:t>56,97</a:t>
                      </a:r>
                      <a:endParaRPr lang="en-GB" dirty="0"/>
                    </a:p>
                  </a:txBody>
                  <a:tcPr/>
                </a:tc>
                <a:tc>
                  <a:txBody>
                    <a:bodyPr/>
                    <a:lstStyle/>
                    <a:p>
                      <a:pPr algn="r"/>
                      <a:r>
                        <a:rPr lang="sl-SI" dirty="0" smtClean="0"/>
                        <a:t>26,70</a:t>
                      </a:r>
                      <a:endParaRPr lang="en-GB" dirty="0"/>
                    </a:p>
                  </a:txBody>
                  <a:tcPr/>
                </a:tc>
              </a:tr>
              <a:tr h="571639">
                <a:tc>
                  <a:txBody>
                    <a:bodyPr/>
                    <a:lstStyle/>
                    <a:p>
                      <a:r>
                        <a:rPr lang="sl-SI" dirty="0" smtClean="0"/>
                        <a:t>SKUPAJ</a:t>
                      </a:r>
                      <a:endParaRPr lang="en-GB" dirty="0"/>
                    </a:p>
                  </a:txBody>
                  <a:tcPr/>
                </a:tc>
                <a:tc>
                  <a:txBody>
                    <a:bodyPr/>
                    <a:lstStyle/>
                    <a:p>
                      <a:pPr algn="r"/>
                      <a:r>
                        <a:rPr lang="sl-SI" dirty="0" smtClean="0"/>
                        <a:t>938 ,71</a:t>
                      </a:r>
                      <a:endParaRPr lang="en-GB" dirty="0"/>
                    </a:p>
                  </a:txBody>
                  <a:tcPr/>
                </a:tc>
                <a:tc>
                  <a:txBody>
                    <a:bodyPr/>
                    <a:lstStyle/>
                    <a:p>
                      <a:pPr algn="r"/>
                      <a:r>
                        <a:rPr lang="sl-SI" dirty="0" smtClean="0"/>
                        <a:t>386,86</a:t>
                      </a:r>
                      <a:endParaRPr lang="en-GB" dirty="0"/>
                    </a:p>
                  </a:txBody>
                  <a:tcPr/>
                </a:tc>
              </a:tr>
            </a:tbl>
          </a:graphicData>
        </a:graphic>
      </p:graphicFrame>
      <p:sp>
        <p:nvSpPr>
          <p:cNvPr id="9" name="Pravokotnik 8"/>
          <p:cNvSpPr/>
          <p:nvPr/>
        </p:nvSpPr>
        <p:spPr>
          <a:xfrm>
            <a:off x="4417349" y="660785"/>
            <a:ext cx="5343130" cy="523220"/>
          </a:xfrm>
          <a:prstGeom prst="rect">
            <a:avLst/>
          </a:prstGeom>
        </p:spPr>
        <p:txBody>
          <a:bodyPr wrap="none">
            <a:spAutoFit/>
          </a:bodyPr>
          <a:lstStyle/>
          <a:p>
            <a:pPr algn="ctr"/>
            <a:r>
              <a:rPr lang="sl-SI" sz="2800" b="1" dirty="0" smtClean="0">
                <a:solidFill>
                  <a:schemeClr val="tx2">
                    <a:lumMod val="75000"/>
                  </a:schemeClr>
                </a:solidFill>
                <a:latin typeface="Arial" panose="020B0604020202020204" pitchFamily="34" charset="0"/>
                <a:cs typeface="Arial" panose="020B0604020202020204" pitchFamily="34" charset="0"/>
              </a:rPr>
              <a:t>Železniška infrastruktura 2015</a:t>
            </a:r>
            <a:endParaRPr lang="en-GB" sz="2800" b="1" dirty="0" smtClean="0">
              <a:solidFill>
                <a:schemeClr val="tx2">
                  <a:lumMod val="75000"/>
                </a:schemeClr>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811" y="382137"/>
            <a:ext cx="1197643" cy="801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2400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Naslovni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104287" tIns="52144" rIns="104287" bIns="52144" rtlCol="0">
        <a:normAutofit/>
      </a:bodyPr>
      <a:lstStyle>
        <a:defPPr>
          <a:defRPr sz="2200" dirty="0" smtClean="0"/>
        </a:defPPr>
      </a:lstStyle>
    </a:txDef>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5529</TotalTime>
  <Words>1500</Words>
  <Application>Microsoft Office PowerPoint</Application>
  <PresentationFormat>Po meri</PresentationFormat>
  <Paragraphs>160</Paragraphs>
  <Slides>11</Slides>
  <Notes>11</Notes>
  <HiddenSlides>0</HiddenSlides>
  <MMClips>0</MMClips>
  <ScaleCrop>false</ScaleCrop>
  <HeadingPairs>
    <vt:vector size="4" baseType="variant">
      <vt:variant>
        <vt:lpstr>Tema</vt:lpstr>
      </vt:variant>
      <vt:variant>
        <vt:i4>2</vt:i4>
      </vt:variant>
      <vt:variant>
        <vt:lpstr>Naslovi diapozitivov</vt:lpstr>
      </vt:variant>
      <vt:variant>
        <vt:i4>11</vt:i4>
      </vt:variant>
    </vt:vector>
  </HeadingPairs>
  <TitlesOfParts>
    <vt:vector size="13" baseType="lpstr">
      <vt:lpstr>Naslovnica</vt:lpstr>
      <vt:lpstr>Officeova tema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Terminal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Borut Ivanisevic</dc:creator>
  <cp:lastModifiedBy>Darja Kocjan</cp:lastModifiedBy>
  <cp:revision>379</cp:revision>
  <cp:lastPrinted>2014-11-20T16:49:43Z</cp:lastPrinted>
  <dcterms:created xsi:type="dcterms:W3CDTF">2013-01-16T09:45:49Z</dcterms:created>
  <dcterms:modified xsi:type="dcterms:W3CDTF">2015-06-19T06:24:37Z</dcterms:modified>
</cp:coreProperties>
</file>